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guide id="3" pos="144">
          <p15:clr>
            <a:srgbClr val="000000"/>
          </p15:clr>
        </p15:guide>
        <p15:guide id="4" pos="5616">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210"/>
      </p:cViewPr>
      <p:guideLst>
        <p:guide orient="horz" pos="2160"/>
        <p:guide pos="2880"/>
        <p:guide pos="144"/>
        <p:guide pos="56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2909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
        <p:nvSpPr>
          <p:cNvPr id="100" name="Google Shape;100;p1:notes"/>
          <p:cNvSpPr>
            <a:spLocks noGrp="1" noRot="1" noChangeAspect="1"/>
          </p:cNvSpPr>
          <p:nvPr>
            <p:ph type="sldImg" idx="2"/>
          </p:nvPr>
        </p:nvSpPr>
        <p:spPr>
          <a:xfrm>
            <a:off x="1182688" y="717550"/>
            <a:ext cx="4494212" cy="3370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
        <p:nvSpPr>
          <p:cNvPr id="108" name="Google Shape;108;p2:notes"/>
          <p:cNvSpPr>
            <a:spLocks noGrp="1" noRot="1" noChangeAspect="1"/>
          </p:cNvSpPr>
          <p:nvPr>
            <p:ph type="sldImg" idx="2"/>
          </p:nvPr>
        </p:nvSpPr>
        <p:spPr>
          <a:xfrm>
            <a:off x="1182688" y="717550"/>
            <a:ext cx="4494212" cy="3370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5afa8bdd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5afa8bdd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b5afa8bdd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I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5afa8bdd8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a:t>Course broken into three interconnecting elements - Personal Finance, Enterprise and Economics.</a:t>
            </a:r>
            <a:endParaRPr/>
          </a:p>
        </p:txBody>
      </p:sp>
      <p:sp>
        <p:nvSpPr>
          <p:cNvPr id="262" name="Google Shape;262;gb5afa8bdd8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5afa8bdd8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5afa8bdd8_0_1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a:t>CBA1 is a group based project where students research and develop their own product and prepare a Business Plan. Based on Teamwork, Research, IT and Communication skills</a:t>
            </a:r>
            <a:endParaRPr/>
          </a:p>
          <a:p>
            <a:pPr marL="0" lvl="0" indent="0" algn="l" rtl="0">
              <a:spcBef>
                <a:spcPts val="0"/>
              </a:spcBef>
              <a:spcAft>
                <a:spcPts val="0"/>
              </a:spcAft>
              <a:buNone/>
            </a:pPr>
            <a:r>
              <a:rPr lang="en-IE"/>
              <a:t>CBA2 is an individual project where students research a topic of interest and prepare a presentation on their findings and evaluation. Based on Critical thinking, Research, IT and Presentation skills.</a:t>
            </a:r>
            <a:endParaRPr/>
          </a:p>
          <a:p>
            <a:pPr marL="0" lvl="0" indent="0" algn="l" rtl="0">
              <a:spcBef>
                <a:spcPts val="0"/>
              </a:spcBef>
              <a:spcAft>
                <a:spcPts val="0"/>
              </a:spcAft>
              <a:buNone/>
            </a:pPr>
            <a:r>
              <a:rPr lang="en-IE"/>
              <a:t>Assessment Task is based on the students reflection of learning in CBA2 and is 10% of final grade awarded</a:t>
            </a:r>
            <a:endParaRPr/>
          </a:p>
          <a:p>
            <a:pPr marL="0" lvl="0" indent="0" algn="l" rtl="0">
              <a:spcBef>
                <a:spcPts val="0"/>
              </a:spcBef>
              <a:spcAft>
                <a:spcPts val="0"/>
              </a:spcAft>
              <a:buNone/>
            </a:pPr>
            <a:r>
              <a:rPr lang="en-IE"/>
              <a:t>Terminal written exam accounts for 90% of final grade.</a:t>
            </a:r>
            <a:endParaRPr/>
          </a:p>
        </p:txBody>
      </p:sp>
      <p:sp>
        <p:nvSpPr>
          <p:cNvPr id="270" name="Google Shape;270;gb5afa8bdd8_0_1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I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5afa8bdd8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b5afa8bdd8_0_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33</a:t>
            </a:fld>
            <a:endParaRPr/>
          </a:p>
        </p:txBody>
      </p:sp>
      <p:sp>
        <p:nvSpPr>
          <p:cNvPr id="313" name="Google Shape;313;p33:notes"/>
          <p:cNvSpPr>
            <a:spLocks noGrp="1" noRot="1" noChangeAspect="1"/>
          </p:cNvSpPr>
          <p:nvPr>
            <p:ph type="sldImg" idx="2"/>
          </p:nvPr>
        </p:nvSpPr>
        <p:spPr>
          <a:xfrm>
            <a:off x="1182688" y="717550"/>
            <a:ext cx="4494212" cy="3370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35</a:t>
            </a:fld>
            <a:endParaRPr/>
          </a:p>
        </p:txBody>
      </p:sp>
      <p:sp>
        <p:nvSpPr>
          <p:cNvPr id="327" name="Google Shape;32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Subjects to take up- business, accounting, economics, home economics, music and art (special cases)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37</a:t>
            </a:fld>
            <a:endParaRPr/>
          </a:p>
        </p:txBody>
      </p:sp>
      <p:sp>
        <p:nvSpPr>
          <p:cNvPr id="340" name="Google Shape;340;p37:notes"/>
          <p:cNvSpPr>
            <a:spLocks noGrp="1" noRot="1" noChangeAspect="1"/>
          </p:cNvSpPr>
          <p:nvPr>
            <p:ph type="sldImg" idx="2"/>
          </p:nvPr>
        </p:nvSpPr>
        <p:spPr>
          <a:xfrm>
            <a:off x="1182688" y="717550"/>
            <a:ext cx="4494212" cy="3370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
        <p:nvSpPr>
          <p:cNvPr id="122" name="Google Shape;122;p4:notes"/>
          <p:cNvSpPr>
            <a:spLocks noGrp="1" noRot="1" noChangeAspect="1"/>
          </p:cNvSpPr>
          <p:nvPr>
            <p:ph type="sldImg" idx="2"/>
          </p:nvPr>
        </p:nvSpPr>
        <p:spPr>
          <a:xfrm>
            <a:off x="1182688" y="717550"/>
            <a:ext cx="4494212" cy="3370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
        <p:nvSpPr>
          <p:cNvPr id="129" name="Google Shape;129;p5:notes"/>
          <p:cNvSpPr>
            <a:spLocks noGrp="1" noRot="1" noChangeAspect="1"/>
          </p:cNvSpPr>
          <p:nvPr>
            <p:ph type="sldImg" idx="2"/>
          </p:nvPr>
        </p:nvSpPr>
        <p:spPr>
          <a:xfrm>
            <a:off x="1182688" y="717550"/>
            <a:ext cx="4494212" cy="3370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l="4494" t="26120" r="4719" b="14090"/>
          <a:stretch/>
        </p:blipFill>
        <p:spPr>
          <a:xfrm flipH="1">
            <a:off x="0" y="0"/>
            <a:ext cx="9144000" cy="4014702"/>
          </a:xfrm>
          <a:prstGeom prst="rect">
            <a:avLst/>
          </a:prstGeom>
          <a:noFill/>
          <a:ln>
            <a:noFill/>
          </a:ln>
        </p:spPr>
      </p:pic>
      <p:sp>
        <p:nvSpPr>
          <p:cNvPr id="19" name="Google Shape;19;p2"/>
          <p:cNvSpPr/>
          <p:nvPr/>
        </p:nvSpPr>
        <p:spPr>
          <a:xfrm>
            <a:off x="0" y="2057400"/>
            <a:ext cx="9144000" cy="1981200"/>
          </a:xfrm>
          <a:prstGeom prst="rect">
            <a:avLst/>
          </a:prstGeom>
          <a:gradFill>
            <a:gsLst>
              <a:gs pos="0">
                <a:srgbClr val="FFFFFF">
                  <a:alpha val="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
          <p:cNvPicPr preferRelativeResize="0"/>
          <p:nvPr/>
        </p:nvPicPr>
        <p:blipFill rotWithShape="1">
          <a:blip r:embed="rId3">
            <a:alphaModFix/>
          </a:blip>
          <a:srcRect/>
          <a:stretch/>
        </p:blipFill>
        <p:spPr>
          <a:xfrm>
            <a:off x="0" y="2877554"/>
            <a:ext cx="7391400" cy="3599446"/>
          </a:xfrm>
          <a:prstGeom prst="rect">
            <a:avLst/>
          </a:prstGeom>
          <a:noFill/>
          <a:ln>
            <a:noFill/>
          </a:ln>
        </p:spPr>
      </p:pic>
      <p:sp>
        <p:nvSpPr>
          <p:cNvPr id="21" name="Google Shape;21;p2"/>
          <p:cNvSpPr txBox="1">
            <a:spLocks noGrp="1"/>
          </p:cNvSpPr>
          <p:nvPr>
            <p:ph type="ctrTitle"/>
          </p:nvPr>
        </p:nvSpPr>
        <p:spPr>
          <a:xfrm>
            <a:off x="228600" y="990600"/>
            <a:ext cx="86868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724400" y="4114800"/>
            <a:ext cx="4191000" cy="1981200"/>
          </a:xfrm>
          <a:prstGeom prst="rect">
            <a:avLst/>
          </a:prstGeom>
          <a:noFill/>
          <a:ln>
            <a:noFill/>
          </a:ln>
        </p:spPr>
        <p:txBody>
          <a:bodyPr spcFirstLastPara="1" wrap="square" lIns="91425" tIns="45700" rIns="91425" bIns="45700" anchor="t" anchorCtr="0">
            <a:noAutofit/>
          </a:bodyPr>
          <a:lstStyle>
            <a:lvl1pPr lvl="0" algn="l">
              <a:spcBef>
                <a:spcPts val="640"/>
              </a:spcBef>
              <a:spcAft>
                <a:spcPts val="0"/>
              </a:spcAft>
              <a:buClr>
                <a:schemeClr val="dk1"/>
              </a:buClr>
              <a:buSzPts val="3200"/>
              <a:buNone/>
              <a:defRPr>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2"/>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1257300" y="266700"/>
            <a:ext cx="4953000" cy="701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1"/>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l="4494" t="26120" r="4719" b="62105"/>
          <a:stretch/>
        </p:blipFill>
        <p:spPr>
          <a:xfrm flipH="1">
            <a:off x="0" y="6067313"/>
            <a:ext cx="9144000" cy="790687"/>
          </a:xfrm>
          <a:prstGeom prst="rect">
            <a:avLst/>
          </a:prstGeom>
          <a:noFill/>
          <a:ln>
            <a:noFill/>
          </a:ln>
        </p:spPr>
      </p:pic>
      <p:pic>
        <p:nvPicPr>
          <p:cNvPr id="92" name="Google Shape;92;p12"/>
          <p:cNvPicPr preferRelativeResize="0"/>
          <p:nvPr/>
        </p:nvPicPr>
        <p:blipFill rotWithShape="1">
          <a:blip r:embed="rId3">
            <a:alphaModFix/>
          </a:blip>
          <a:srcRect r="35793"/>
          <a:stretch/>
        </p:blipFill>
        <p:spPr>
          <a:xfrm>
            <a:off x="7010400" y="5215549"/>
            <a:ext cx="2133600" cy="1618246"/>
          </a:xfrm>
          <a:prstGeom prst="rect">
            <a:avLst/>
          </a:prstGeom>
          <a:noFill/>
          <a:ln>
            <a:noFill/>
          </a:ln>
        </p:spPr>
      </p:pic>
      <p:sp>
        <p:nvSpPr>
          <p:cNvPr id="93" name="Google Shape;93;p12"/>
          <p:cNvSpPr txBox="1">
            <a:spLocks noGrp="1"/>
          </p:cNvSpPr>
          <p:nvPr>
            <p:ph type="title"/>
          </p:nvPr>
        </p:nvSpPr>
        <p:spPr>
          <a:xfrm rot="5400000">
            <a:off x="5225528" y="1736462"/>
            <a:ext cx="529007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579437" y="-230712"/>
            <a:ext cx="5851525" cy="6553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2"/>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3"/>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2">
            <a:alphaModFix/>
          </a:blip>
          <a:srcRect l="4494" t="26119" r="4719" b="22813"/>
          <a:stretch/>
        </p:blipFill>
        <p:spPr>
          <a:xfrm flipH="1">
            <a:off x="0" y="0"/>
            <a:ext cx="9144000" cy="3429000"/>
          </a:xfrm>
          <a:prstGeom prst="rect">
            <a:avLst/>
          </a:prstGeom>
          <a:noFill/>
          <a:ln>
            <a:noFill/>
          </a:ln>
        </p:spPr>
      </p:pic>
      <p:sp>
        <p:nvSpPr>
          <p:cNvPr id="34" name="Google Shape;34;p4"/>
          <p:cNvSpPr/>
          <p:nvPr/>
        </p:nvSpPr>
        <p:spPr>
          <a:xfrm>
            <a:off x="0" y="1447800"/>
            <a:ext cx="9144000" cy="1981200"/>
          </a:xfrm>
          <a:prstGeom prst="rect">
            <a:avLst/>
          </a:prstGeom>
          <a:gradFill>
            <a:gsLst>
              <a:gs pos="0">
                <a:srgbClr val="FFFFFF">
                  <a:alpha val="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4"/>
          <p:cNvSpPr txBox="1">
            <a:spLocks noGrp="1"/>
          </p:cNvSpPr>
          <p:nvPr>
            <p:ph type="title"/>
          </p:nvPr>
        </p:nvSpPr>
        <p:spPr>
          <a:xfrm>
            <a:off x="228600" y="4800985"/>
            <a:ext cx="86868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228600" y="3505200"/>
            <a:ext cx="4343400" cy="12957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4"/>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pic>
        <p:nvPicPr>
          <p:cNvPr id="40" name="Google Shape;40;p4"/>
          <p:cNvPicPr preferRelativeResize="0"/>
          <p:nvPr/>
        </p:nvPicPr>
        <p:blipFill rotWithShape="1">
          <a:blip r:embed="rId3">
            <a:alphaModFix/>
          </a:blip>
          <a:srcRect r="27381"/>
          <a:stretch/>
        </p:blipFill>
        <p:spPr>
          <a:xfrm>
            <a:off x="4495800" y="1759754"/>
            <a:ext cx="4648200" cy="311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228600" y="1798637"/>
            <a:ext cx="42672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5"/>
          <p:cNvSpPr txBox="1">
            <a:spLocks noGrp="1"/>
          </p:cNvSpPr>
          <p:nvPr>
            <p:ph type="body" idx="2"/>
          </p:nvPr>
        </p:nvSpPr>
        <p:spPr>
          <a:xfrm>
            <a:off x="4648200" y="1798637"/>
            <a:ext cx="42672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5"/>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228600" y="1719432"/>
            <a:ext cx="42687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6"/>
          <p:cNvSpPr txBox="1">
            <a:spLocks noGrp="1"/>
          </p:cNvSpPr>
          <p:nvPr>
            <p:ph type="body" idx="2"/>
          </p:nvPr>
        </p:nvSpPr>
        <p:spPr>
          <a:xfrm>
            <a:off x="228600" y="2359194"/>
            <a:ext cx="42687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6"/>
          <p:cNvSpPr txBox="1">
            <a:spLocks noGrp="1"/>
          </p:cNvSpPr>
          <p:nvPr>
            <p:ph type="body" idx="3"/>
          </p:nvPr>
        </p:nvSpPr>
        <p:spPr>
          <a:xfrm>
            <a:off x="4645025" y="1719432"/>
            <a:ext cx="42703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6"/>
          <p:cNvSpPr txBox="1">
            <a:spLocks noGrp="1"/>
          </p:cNvSpPr>
          <p:nvPr>
            <p:ph type="body" idx="4"/>
          </p:nvPr>
        </p:nvSpPr>
        <p:spPr>
          <a:xfrm>
            <a:off x="4645025" y="2359194"/>
            <a:ext cx="42703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6"/>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6"/>
        <p:cNvGrpSpPr/>
        <p:nvPr/>
      </p:nvGrpSpPr>
      <p:grpSpPr>
        <a:xfrm>
          <a:off x="0" y="0"/>
          <a:ext cx="0" cy="0"/>
          <a:chOff x="0" y="0"/>
          <a:chExt cx="0" cy="0"/>
        </a:xfrm>
      </p:grpSpPr>
      <p:pic>
        <p:nvPicPr>
          <p:cNvPr id="67" name="Google Shape;67;p9"/>
          <p:cNvPicPr preferRelativeResize="0"/>
          <p:nvPr/>
        </p:nvPicPr>
        <p:blipFill rotWithShape="1">
          <a:blip r:embed="rId2">
            <a:alphaModFix/>
          </a:blip>
          <a:srcRect l="4494" t="26120" r="4719" b="62105"/>
          <a:stretch/>
        </p:blipFill>
        <p:spPr>
          <a:xfrm flipH="1">
            <a:off x="0" y="6067313"/>
            <a:ext cx="9144000" cy="790687"/>
          </a:xfrm>
          <a:prstGeom prst="rect">
            <a:avLst/>
          </a:prstGeom>
          <a:noFill/>
          <a:ln>
            <a:noFill/>
          </a:ln>
        </p:spPr>
      </p:pic>
      <p:pic>
        <p:nvPicPr>
          <p:cNvPr id="68" name="Google Shape;68;p9"/>
          <p:cNvPicPr preferRelativeResize="0"/>
          <p:nvPr/>
        </p:nvPicPr>
        <p:blipFill rotWithShape="1">
          <a:blip r:embed="rId3">
            <a:alphaModFix/>
          </a:blip>
          <a:srcRect r="35793"/>
          <a:stretch/>
        </p:blipFill>
        <p:spPr>
          <a:xfrm>
            <a:off x="7010400" y="5215549"/>
            <a:ext cx="2133600" cy="1618246"/>
          </a:xfrm>
          <a:prstGeom prst="rect">
            <a:avLst/>
          </a:prstGeom>
          <a:noFill/>
          <a:ln>
            <a:noFill/>
          </a:ln>
        </p:spPr>
      </p:pic>
      <p:sp>
        <p:nvSpPr>
          <p:cNvPr id="69" name="Google Shape;69;p9"/>
          <p:cNvSpPr txBox="1">
            <a:spLocks noGrp="1"/>
          </p:cNvSpPr>
          <p:nvPr>
            <p:ph type="title"/>
          </p:nvPr>
        </p:nvSpPr>
        <p:spPr>
          <a:xfrm>
            <a:off x="228600" y="90487"/>
            <a:ext cx="32369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3575050" y="90487"/>
            <a:ext cx="53403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p9"/>
          <p:cNvSpPr txBox="1">
            <a:spLocks noGrp="1"/>
          </p:cNvSpPr>
          <p:nvPr>
            <p:ph type="body" idx="2"/>
          </p:nvPr>
        </p:nvSpPr>
        <p:spPr>
          <a:xfrm>
            <a:off x="228600" y="1252537"/>
            <a:ext cx="32369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9"/>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pic>
        <p:nvPicPr>
          <p:cNvPr id="76" name="Google Shape;76;p10"/>
          <p:cNvPicPr preferRelativeResize="0"/>
          <p:nvPr/>
        </p:nvPicPr>
        <p:blipFill rotWithShape="1">
          <a:blip r:embed="rId2">
            <a:alphaModFix/>
          </a:blip>
          <a:srcRect l="4494" t="26120" r="4719" b="62105"/>
          <a:stretch/>
        </p:blipFill>
        <p:spPr>
          <a:xfrm flipH="1">
            <a:off x="0" y="6067313"/>
            <a:ext cx="9144000" cy="790687"/>
          </a:xfrm>
          <a:prstGeom prst="rect">
            <a:avLst/>
          </a:prstGeom>
          <a:noFill/>
          <a:ln>
            <a:noFill/>
          </a:ln>
        </p:spPr>
      </p:pic>
      <p:pic>
        <p:nvPicPr>
          <p:cNvPr id="77" name="Google Shape;77;p10"/>
          <p:cNvPicPr preferRelativeResize="0"/>
          <p:nvPr/>
        </p:nvPicPr>
        <p:blipFill rotWithShape="1">
          <a:blip r:embed="rId3">
            <a:alphaModFix/>
          </a:blip>
          <a:srcRect r="35793"/>
          <a:stretch/>
        </p:blipFill>
        <p:spPr>
          <a:xfrm>
            <a:off x="7010400" y="5215549"/>
            <a:ext cx="2133600" cy="1618246"/>
          </a:xfrm>
          <a:prstGeom prst="rect">
            <a:avLst/>
          </a:prstGeom>
          <a:noFill/>
          <a:ln>
            <a:noFill/>
          </a:ln>
        </p:spPr>
      </p:pic>
      <p:sp>
        <p:nvSpPr>
          <p:cNvPr id="78" name="Google Shape;78;p10"/>
          <p:cNvSpPr txBox="1">
            <a:spLocks noGrp="1"/>
          </p:cNvSpPr>
          <p:nvPr>
            <p:ph type="title"/>
          </p:nvPr>
        </p:nvSpPr>
        <p:spPr>
          <a:xfrm>
            <a:off x="1828800" y="443794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a:spLocks noGrp="1"/>
          </p:cNvSpPr>
          <p:nvPr>
            <p:ph type="pic" idx="2"/>
          </p:nvPr>
        </p:nvSpPr>
        <p:spPr>
          <a:xfrm>
            <a:off x="1828800" y="250116"/>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0"/>
          <p:cNvSpPr txBox="1">
            <a:spLocks noGrp="1"/>
          </p:cNvSpPr>
          <p:nvPr>
            <p:ph type="body" idx="1"/>
          </p:nvPr>
        </p:nvSpPr>
        <p:spPr>
          <a:xfrm>
            <a:off x="1828800" y="500467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1" name="Google Shape;81;p10"/>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3">
            <a:alphaModFix/>
          </a:blip>
          <a:srcRect l="4494" t="26120" r="4719" b="55296"/>
          <a:stretch/>
        </p:blipFill>
        <p:spPr>
          <a:xfrm flipH="1">
            <a:off x="0" y="0"/>
            <a:ext cx="9144000" cy="1247887"/>
          </a:xfrm>
          <a:prstGeom prst="rect">
            <a:avLst/>
          </a:prstGeom>
          <a:noFill/>
          <a:ln>
            <a:noFill/>
          </a:ln>
        </p:spPr>
      </p:pic>
      <p:sp>
        <p:nvSpPr>
          <p:cNvPr id="11" name="Google Shape;11;p1"/>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pic>
        <p:nvPicPr>
          <p:cNvPr id="15" name="Google Shape;15;p1"/>
          <p:cNvPicPr preferRelativeResize="0"/>
          <p:nvPr/>
        </p:nvPicPr>
        <p:blipFill rotWithShape="1">
          <a:blip r:embed="rId14">
            <a:alphaModFix/>
          </a:blip>
          <a:srcRect r="35793"/>
          <a:stretch/>
        </p:blipFill>
        <p:spPr>
          <a:xfrm>
            <a:off x="7010400" y="464761"/>
            <a:ext cx="2133600" cy="1618246"/>
          </a:xfrm>
          <a:prstGeom prst="rect">
            <a:avLst/>
          </a:prstGeom>
          <a:noFill/>
          <a:ln>
            <a:noFill/>
          </a:ln>
        </p:spPr>
      </p:pic>
      <p:sp>
        <p:nvSpPr>
          <p:cNvPr id="16" name="Google Shape;16;p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a:spLocks noGrp="1"/>
          </p:cNvSpPr>
          <p:nvPr>
            <p:ph type="ctrTitle"/>
          </p:nvPr>
        </p:nvSpPr>
        <p:spPr>
          <a:xfrm>
            <a:off x="228600" y="457200"/>
            <a:ext cx="8686800" cy="190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IE"/>
              <a:t> </a:t>
            </a:r>
            <a:endParaRPr/>
          </a:p>
        </p:txBody>
      </p:sp>
      <p:sp>
        <p:nvSpPr>
          <p:cNvPr id="104" name="Google Shape;104;p13"/>
          <p:cNvSpPr txBox="1">
            <a:spLocks noGrp="1"/>
          </p:cNvSpPr>
          <p:nvPr>
            <p:ph type="subTitle" idx="1"/>
          </p:nvPr>
        </p:nvSpPr>
        <p:spPr>
          <a:xfrm>
            <a:off x="1259632" y="836712"/>
            <a:ext cx="6904856" cy="17557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2"/>
              </a:buClr>
              <a:buSzPts val="7200"/>
              <a:buNone/>
            </a:pPr>
            <a:r>
              <a:rPr lang="en-IE" sz="7200">
                <a:solidFill>
                  <a:schemeClr val="dk2"/>
                </a:solidFill>
              </a:rPr>
              <a:t>1</a:t>
            </a:r>
            <a:r>
              <a:rPr lang="en-IE" sz="7200" baseline="30000">
                <a:solidFill>
                  <a:schemeClr val="dk2"/>
                </a:solidFill>
              </a:rPr>
              <a:t>st</a:t>
            </a:r>
            <a:r>
              <a:rPr lang="en-IE" sz="7200">
                <a:solidFill>
                  <a:schemeClr val="dk2"/>
                </a:solidFill>
              </a:rPr>
              <a:t> Year </a:t>
            </a:r>
            <a:endParaRPr/>
          </a:p>
          <a:p>
            <a:pPr marL="0" lvl="0" indent="0" algn="ctr" rtl="0">
              <a:spcBef>
                <a:spcPts val="1440"/>
              </a:spcBef>
              <a:spcAft>
                <a:spcPts val="0"/>
              </a:spcAft>
              <a:buClr>
                <a:schemeClr val="dk2"/>
              </a:buClr>
              <a:buSzPts val="7200"/>
              <a:buNone/>
            </a:pPr>
            <a:r>
              <a:rPr lang="en-IE" sz="7200">
                <a:solidFill>
                  <a:schemeClr val="dk2"/>
                </a:solidFill>
              </a:rPr>
              <a:t>Subject Choice</a:t>
            </a:r>
            <a:endParaRPr/>
          </a:p>
        </p:txBody>
      </p:sp>
      <p:sp>
        <p:nvSpPr>
          <p:cNvPr id="105" name="Google Shape;105;p13"/>
          <p:cNvSpPr/>
          <p:nvPr/>
        </p:nvSpPr>
        <p:spPr>
          <a:xfrm>
            <a:off x="4788024" y="4077072"/>
            <a:ext cx="412737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000" b="1" i="1" u="none" strike="noStrike" cap="none" dirty="0">
                <a:solidFill>
                  <a:schemeClr val="dk1"/>
                </a:solidFill>
                <a:latin typeface="Calibri"/>
                <a:ea typeface="Calibri"/>
                <a:cs typeface="Calibri"/>
                <a:sym typeface="Calibri"/>
              </a:rPr>
              <a:t>Loreto College</a:t>
            </a:r>
            <a:endParaRPr sz="4000" b="1" i="1"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IE" sz="4000" b="0" i="0" u="none" strike="noStrike" cap="none" dirty="0" smtClean="0">
                <a:solidFill>
                  <a:schemeClr val="dk1"/>
                </a:solidFill>
                <a:latin typeface="Calibri"/>
                <a:ea typeface="Calibri"/>
                <a:cs typeface="Calibri"/>
                <a:sym typeface="Calibri"/>
              </a:rPr>
              <a:t>20</a:t>
            </a:r>
            <a:r>
              <a:rPr lang="en-IE" sz="4000" dirty="0" smtClean="0">
                <a:solidFill>
                  <a:schemeClr val="dk1"/>
                </a:solidFill>
                <a:latin typeface="Calibri"/>
                <a:ea typeface="Calibri"/>
                <a:cs typeface="Calibri"/>
                <a:sym typeface="Calibri"/>
              </a:rPr>
              <a:t>22</a:t>
            </a:r>
            <a:r>
              <a:rPr lang="en-IE" sz="4000" b="0" i="0" u="none" strike="noStrike" cap="none" dirty="0" smtClean="0">
                <a:solidFill>
                  <a:schemeClr val="dk1"/>
                </a:solidFill>
                <a:latin typeface="Calibri"/>
                <a:ea typeface="Calibri"/>
                <a:cs typeface="Calibri"/>
                <a:sym typeface="Calibri"/>
              </a:rPr>
              <a:t>/202</a:t>
            </a:r>
            <a:r>
              <a:rPr lang="en-IE" sz="4000" dirty="0">
                <a:solidFill>
                  <a:schemeClr val="dk1"/>
                </a:solidFill>
                <a:latin typeface="Calibri"/>
                <a:ea typeface="Calibri"/>
                <a:cs typeface="Calibri"/>
                <a:sym typeface="Calibri"/>
              </a:rPr>
              <a:t>3</a:t>
            </a:r>
            <a:endParaRPr dirty="0"/>
          </a:p>
        </p:txBody>
      </p:sp>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Home Economics</a:t>
            </a:r>
            <a:endParaRPr/>
          </a:p>
        </p:txBody>
      </p:sp>
      <p:pic>
        <p:nvPicPr>
          <p:cNvPr id="167" name="Google Shape;167;p22"/>
          <p:cNvPicPr preferRelativeResize="0"/>
          <p:nvPr/>
        </p:nvPicPr>
        <p:blipFill>
          <a:blip r:embed="rId3">
            <a:alphaModFix/>
          </a:blip>
          <a:stretch>
            <a:fillRect/>
          </a:stretch>
        </p:blipFill>
        <p:spPr>
          <a:xfrm>
            <a:off x="228600" y="1961475"/>
            <a:ext cx="8686800" cy="456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Home Economics</a:t>
            </a:r>
            <a:endParaRPr/>
          </a:p>
        </p:txBody>
      </p:sp>
      <p:sp>
        <p:nvSpPr>
          <p:cNvPr id="173" name="Google Shape;173;p23"/>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None/>
            </a:pPr>
            <a:r>
              <a:rPr lang="en-IE" sz="2960" b="1" i="1"/>
              <a:t>What you will do/ learn about: </a:t>
            </a:r>
            <a:endParaRPr/>
          </a:p>
          <a:p>
            <a:pPr marL="342900" lvl="0" indent="-342900" algn="l" rtl="0">
              <a:lnSpc>
                <a:spcPct val="90000"/>
              </a:lnSpc>
              <a:spcBef>
                <a:spcPts val="592"/>
              </a:spcBef>
              <a:spcAft>
                <a:spcPts val="0"/>
              </a:spcAft>
              <a:buClr>
                <a:schemeClr val="dk1"/>
              </a:buClr>
              <a:buSzPts val="2960"/>
              <a:buNone/>
            </a:pPr>
            <a:endParaRPr sz="2960" b="1" i="1"/>
          </a:p>
          <a:p>
            <a:pPr marL="342900" lvl="0" indent="-342900" algn="l" rtl="0">
              <a:lnSpc>
                <a:spcPct val="90000"/>
              </a:lnSpc>
              <a:spcBef>
                <a:spcPts val="592"/>
              </a:spcBef>
              <a:spcAft>
                <a:spcPts val="0"/>
              </a:spcAft>
              <a:buClr>
                <a:schemeClr val="dk1"/>
              </a:buClr>
              <a:buSzPts val="2960"/>
              <a:buChar char="•"/>
            </a:pPr>
            <a:r>
              <a:rPr lang="en-IE" sz="2960"/>
              <a:t>Your body – what is good to eat and how to keep healthy. </a:t>
            </a:r>
            <a:endParaRPr/>
          </a:p>
          <a:p>
            <a:pPr marL="342900" lvl="0" indent="-342900" algn="l" rtl="0">
              <a:lnSpc>
                <a:spcPct val="90000"/>
              </a:lnSpc>
              <a:spcBef>
                <a:spcPts val="592"/>
              </a:spcBef>
              <a:spcAft>
                <a:spcPts val="0"/>
              </a:spcAft>
              <a:buClr>
                <a:schemeClr val="dk1"/>
              </a:buClr>
              <a:buSzPts val="2960"/>
              <a:buChar char="•"/>
            </a:pPr>
            <a:r>
              <a:rPr lang="en-IE" sz="2960"/>
              <a:t>Food - how it nourishes your body, how to choose, prepare  and cook it.</a:t>
            </a:r>
            <a:endParaRPr/>
          </a:p>
          <a:p>
            <a:pPr marL="342900" lvl="0" indent="-342900" algn="l" rtl="0">
              <a:lnSpc>
                <a:spcPct val="90000"/>
              </a:lnSpc>
              <a:spcBef>
                <a:spcPts val="592"/>
              </a:spcBef>
              <a:spcAft>
                <a:spcPts val="0"/>
              </a:spcAft>
              <a:buClr>
                <a:schemeClr val="dk1"/>
              </a:buClr>
              <a:buSzPts val="2960"/>
              <a:buChar char="•"/>
            </a:pPr>
            <a:r>
              <a:rPr lang="en-IE" sz="2960"/>
              <a:t>Using money – how to spend it wisely, how to save it, and how you are protected as a consumer.</a:t>
            </a:r>
            <a:endParaRPr/>
          </a:p>
          <a:p>
            <a:pPr marL="342900" lvl="0" indent="-342900" algn="l" rtl="0">
              <a:lnSpc>
                <a:spcPct val="90000"/>
              </a:lnSpc>
              <a:spcBef>
                <a:spcPts val="592"/>
              </a:spcBef>
              <a:spcAft>
                <a:spcPts val="0"/>
              </a:spcAft>
              <a:buClr>
                <a:schemeClr val="dk1"/>
              </a:buClr>
              <a:buSzPts val="2960"/>
              <a:buChar char="•"/>
            </a:pPr>
            <a:r>
              <a:rPr lang="en-IE" sz="2960"/>
              <a:t>Your home – about design in the home, about safety and hygiene.</a:t>
            </a:r>
            <a:endParaRPr/>
          </a:p>
          <a:p>
            <a:pPr marL="342900" lvl="0" indent="-342900" algn="l" rtl="0">
              <a:lnSpc>
                <a:spcPct val="90000"/>
              </a:lnSpc>
              <a:spcBef>
                <a:spcPts val="592"/>
              </a:spcBef>
              <a:spcAft>
                <a:spcPts val="0"/>
              </a:spcAft>
              <a:buClr>
                <a:schemeClr val="dk1"/>
              </a:buClr>
              <a:buSzPts val="2960"/>
              <a:buNone/>
            </a:pPr>
            <a:endParaRPr sz="296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Home Economics</a:t>
            </a:r>
            <a:endParaRPr/>
          </a:p>
        </p:txBody>
      </p:sp>
      <p:sp>
        <p:nvSpPr>
          <p:cNvPr id="179" name="Google Shape;179;p24"/>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you will be examined:</a:t>
            </a:r>
            <a:endParaRPr/>
          </a:p>
          <a:p>
            <a:pPr marL="342900" lvl="0" indent="-342900" algn="l" rtl="0">
              <a:spcBef>
                <a:spcPts val="220"/>
              </a:spcBef>
              <a:spcAft>
                <a:spcPts val="0"/>
              </a:spcAft>
              <a:buClr>
                <a:schemeClr val="dk1"/>
              </a:buClr>
              <a:buSzPts val="1100"/>
              <a:buNone/>
            </a:pPr>
            <a:endParaRPr sz="1100" b="1" i="1"/>
          </a:p>
          <a:p>
            <a:pPr marL="342900" lvl="0" indent="-342900" algn="l" rtl="0">
              <a:spcBef>
                <a:spcPts val="640"/>
              </a:spcBef>
              <a:spcAft>
                <a:spcPts val="0"/>
              </a:spcAft>
              <a:buClr>
                <a:schemeClr val="dk1"/>
              </a:buClr>
              <a:buSzPts val="3200"/>
              <a:buNone/>
            </a:pPr>
            <a:endParaRPr/>
          </a:p>
        </p:txBody>
      </p:sp>
      <p:pic>
        <p:nvPicPr>
          <p:cNvPr id="180" name="Google Shape;180;p24"/>
          <p:cNvPicPr preferRelativeResize="0"/>
          <p:nvPr/>
        </p:nvPicPr>
        <p:blipFill rotWithShape="1">
          <a:blip r:embed="rId3">
            <a:alphaModFix/>
          </a:blip>
          <a:srcRect/>
          <a:stretch/>
        </p:blipFill>
        <p:spPr>
          <a:xfrm>
            <a:off x="467544" y="1772816"/>
            <a:ext cx="6795592" cy="4753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Home Economics</a:t>
            </a:r>
            <a:endParaRPr/>
          </a:p>
        </p:txBody>
      </p:sp>
      <p:sp>
        <p:nvSpPr>
          <p:cNvPr id="186" name="Google Shape;186;p25"/>
          <p:cNvSpPr txBox="1">
            <a:spLocks noGrp="1"/>
          </p:cNvSpPr>
          <p:nvPr>
            <p:ph type="body" idx="1"/>
          </p:nvPr>
        </p:nvSpPr>
        <p:spPr>
          <a:xfrm>
            <a:off x="228600" y="1295400"/>
            <a:ext cx="8686800" cy="5562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it will be useful to you:</a:t>
            </a:r>
            <a:endParaRPr/>
          </a:p>
          <a:p>
            <a:pPr marL="342900" lvl="0" indent="-139700" algn="l" rtl="0">
              <a:spcBef>
                <a:spcPts val="640"/>
              </a:spcBef>
              <a:spcAft>
                <a:spcPts val="0"/>
              </a:spcAft>
              <a:buClr>
                <a:schemeClr val="dk1"/>
              </a:buClr>
              <a:buSzPts val="3200"/>
              <a:buNone/>
            </a:pPr>
            <a:endParaRPr b="1" i="1"/>
          </a:p>
          <a:p>
            <a:pPr marL="342900" lvl="0" indent="-342900" algn="l" rtl="0">
              <a:spcBef>
                <a:spcPts val="640"/>
              </a:spcBef>
              <a:spcAft>
                <a:spcPts val="0"/>
              </a:spcAft>
              <a:buClr>
                <a:schemeClr val="dk1"/>
              </a:buClr>
              <a:buSzPts val="3200"/>
              <a:buChar char="•"/>
            </a:pPr>
            <a:r>
              <a:rPr lang="en-IE"/>
              <a:t>You will be able to use the information in your everyday life; from looking after yourself, to shopping and caring for others.</a:t>
            </a:r>
            <a:endParaRPr/>
          </a:p>
          <a:p>
            <a:pPr marL="342900" lvl="0" indent="0" algn="l" rtl="0">
              <a:spcBef>
                <a:spcPts val="640"/>
              </a:spcBef>
              <a:spcAft>
                <a:spcPts val="0"/>
              </a:spcAft>
              <a:buNone/>
            </a:pPr>
            <a:endParaRPr/>
          </a:p>
          <a:p>
            <a:pPr marL="457200" lvl="0" indent="0" algn="l" rtl="0">
              <a:spcBef>
                <a:spcPts val="640"/>
              </a:spcBef>
              <a:spcAft>
                <a:spcPts val="0"/>
              </a:spcAft>
              <a:buNone/>
            </a:pPr>
            <a:endParaRPr/>
          </a:p>
          <a:p>
            <a:pPr marL="457200" lvl="0" indent="-342900" algn="l" rtl="0">
              <a:spcBef>
                <a:spcPts val="640"/>
              </a:spcBef>
              <a:spcAft>
                <a:spcPts val="0"/>
              </a:spcAft>
              <a:buSzPts val="1800"/>
              <a:buChar char="●"/>
            </a:pPr>
            <a:r>
              <a:rPr lang="en-IE"/>
              <a:t>There are a number of cross curricular elements to this subject.</a:t>
            </a:r>
            <a:endParaRPr/>
          </a:p>
          <a:p>
            <a:pPr marL="342900" lvl="0" indent="0" algn="l" rtl="0">
              <a:spcBef>
                <a:spcPts val="640"/>
              </a:spcBef>
              <a:spcAft>
                <a:spcPts val="0"/>
              </a:spcAft>
              <a:buNone/>
            </a:pPr>
            <a:endParaRPr/>
          </a:p>
          <a:p>
            <a:pPr marL="342900" lvl="0" indent="-342900" algn="l" rtl="0">
              <a:spcBef>
                <a:spcPts val="640"/>
              </a:spcBef>
              <a:spcAft>
                <a:spcPts val="0"/>
              </a:spcAft>
              <a:buClr>
                <a:schemeClr val="dk1"/>
              </a:buClr>
              <a:buSzPts val="3200"/>
              <a:buNone/>
            </a:pPr>
            <a:r>
              <a:rPr lang="en-IE"/>
              <a:t>  </a:t>
            </a:r>
            <a:endParaRPr b="1"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Music</a:t>
            </a:r>
            <a:endParaRPr/>
          </a:p>
        </p:txBody>
      </p:sp>
      <p:pic>
        <p:nvPicPr>
          <p:cNvPr id="192" name="Google Shape;192;p26" descr="http://evidencebasedliving.human.cornell.edu/files/2013/07/music_notes-1z5rh82.jpg"/>
          <p:cNvPicPr preferRelativeResize="0"/>
          <p:nvPr/>
        </p:nvPicPr>
        <p:blipFill rotWithShape="1">
          <a:blip r:embed="rId3">
            <a:alphaModFix/>
          </a:blip>
          <a:srcRect/>
          <a:stretch/>
        </p:blipFill>
        <p:spPr>
          <a:xfrm>
            <a:off x="1835696" y="1196752"/>
            <a:ext cx="5328592" cy="53285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Music</a:t>
            </a:r>
            <a:endParaRPr/>
          </a:p>
        </p:txBody>
      </p:sp>
      <p:sp>
        <p:nvSpPr>
          <p:cNvPr id="198" name="Google Shape;198;p27"/>
          <p:cNvSpPr txBox="1">
            <a:spLocks noGrp="1"/>
          </p:cNvSpPr>
          <p:nvPr>
            <p:ph type="body" idx="1"/>
          </p:nvPr>
        </p:nvSpPr>
        <p:spPr>
          <a:xfrm>
            <a:off x="228600" y="1295400"/>
            <a:ext cx="8686800" cy="522994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960"/>
              <a:buNone/>
            </a:pPr>
            <a:r>
              <a:rPr lang="en-IE" sz="2960" b="1" i="1"/>
              <a:t>What you will do/ learn about: </a:t>
            </a:r>
            <a:endParaRPr/>
          </a:p>
          <a:p>
            <a:pPr marL="342900" lvl="0" indent="-342900" algn="l" rtl="0">
              <a:spcBef>
                <a:spcPts val="222"/>
              </a:spcBef>
              <a:spcAft>
                <a:spcPts val="0"/>
              </a:spcAft>
              <a:buClr>
                <a:schemeClr val="dk1"/>
              </a:buClr>
              <a:buSzPts val="1110"/>
              <a:buNone/>
            </a:pPr>
            <a:endParaRPr sz="1110" b="1" i="1"/>
          </a:p>
          <a:p>
            <a:pPr marL="342900" lvl="0" indent="-342900" algn="l" rtl="0">
              <a:spcBef>
                <a:spcPts val="592"/>
              </a:spcBef>
              <a:spcAft>
                <a:spcPts val="0"/>
              </a:spcAft>
              <a:buClr>
                <a:schemeClr val="dk1"/>
              </a:buClr>
              <a:buSzPts val="2960"/>
              <a:buChar char="•"/>
            </a:pPr>
            <a:r>
              <a:rPr lang="en-IE" sz="2960"/>
              <a:t>You will sing and take up the recorder &amp; ukulele in First Year</a:t>
            </a:r>
            <a:endParaRPr/>
          </a:p>
          <a:p>
            <a:pPr marL="342900" lvl="0" indent="-154940" algn="l" rtl="0">
              <a:spcBef>
                <a:spcPts val="592"/>
              </a:spcBef>
              <a:spcAft>
                <a:spcPts val="0"/>
              </a:spcAft>
              <a:buClr>
                <a:schemeClr val="dk1"/>
              </a:buClr>
              <a:buSzPts val="2960"/>
              <a:buNone/>
            </a:pPr>
            <a:endParaRPr sz="2960"/>
          </a:p>
          <a:p>
            <a:pPr marL="342900" lvl="0" indent="-342900" algn="l" rtl="0">
              <a:spcBef>
                <a:spcPts val="592"/>
              </a:spcBef>
              <a:spcAft>
                <a:spcPts val="0"/>
              </a:spcAft>
              <a:buClr>
                <a:schemeClr val="dk1"/>
              </a:buClr>
              <a:buSzPts val="2960"/>
              <a:buChar char="•"/>
            </a:pPr>
            <a:r>
              <a:rPr lang="en-IE" sz="2960"/>
              <a:t>You will listen to many types of music such as pop, classical and traditional Irish music. </a:t>
            </a:r>
            <a:endParaRPr/>
          </a:p>
          <a:p>
            <a:pPr marL="342900" lvl="0" indent="-154940" algn="l" rtl="0">
              <a:spcBef>
                <a:spcPts val="592"/>
              </a:spcBef>
              <a:spcAft>
                <a:spcPts val="0"/>
              </a:spcAft>
              <a:buClr>
                <a:schemeClr val="dk1"/>
              </a:buClr>
              <a:buSzPts val="2960"/>
              <a:buNone/>
            </a:pPr>
            <a:endParaRPr sz="2960"/>
          </a:p>
          <a:p>
            <a:pPr marL="342900" lvl="0" indent="-342900" algn="l" rtl="0">
              <a:spcBef>
                <a:spcPts val="592"/>
              </a:spcBef>
              <a:spcAft>
                <a:spcPts val="0"/>
              </a:spcAft>
              <a:buClr>
                <a:schemeClr val="dk1"/>
              </a:buClr>
              <a:buSzPts val="2960"/>
              <a:buChar char="•"/>
            </a:pPr>
            <a:r>
              <a:rPr lang="en-IE" sz="2960"/>
              <a:t>You will also start composing.</a:t>
            </a:r>
            <a:endParaRPr/>
          </a:p>
          <a:p>
            <a:pPr marL="342900" lvl="0" indent="-342900" algn="l" rtl="0">
              <a:spcBef>
                <a:spcPts val="592"/>
              </a:spcBef>
              <a:spcAft>
                <a:spcPts val="0"/>
              </a:spcAft>
              <a:buClr>
                <a:schemeClr val="dk1"/>
              </a:buClr>
              <a:buSzPts val="2960"/>
              <a:buNone/>
            </a:pPr>
            <a:endParaRPr sz="2960"/>
          </a:p>
          <a:p>
            <a:pPr marL="342900" lvl="0" indent="-342900" algn="l" rtl="0">
              <a:spcBef>
                <a:spcPts val="592"/>
              </a:spcBef>
              <a:spcAft>
                <a:spcPts val="0"/>
              </a:spcAft>
              <a:buClr>
                <a:schemeClr val="dk1"/>
              </a:buClr>
              <a:buSzPts val="2960"/>
              <a:buChar char="•"/>
            </a:pPr>
            <a:r>
              <a:rPr lang="en-IE" sz="2960"/>
              <a:t>It is not necessary to already play an instrument.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Music</a:t>
            </a:r>
            <a:endParaRPr/>
          </a:p>
        </p:txBody>
      </p:sp>
      <p:sp>
        <p:nvSpPr>
          <p:cNvPr id="204" name="Google Shape;204;p28"/>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you will be examined:</a:t>
            </a:r>
            <a:endParaRPr/>
          </a:p>
          <a:p>
            <a:pPr marL="342900" lvl="0" indent="-342900" algn="l" rtl="0">
              <a:spcBef>
                <a:spcPts val="640"/>
              </a:spcBef>
              <a:spcAft>
                <a:spcPts val="0"/>
              </a:spcAft>
              <a:buClr>
                <a:schemeClr val="dk1"/>
              </a:buClr>
              <a:buSzPts val="3200"/>
              <a:buNone/>
            </a:pPr>
            <a:endParaRPr b="1" i="1"/>
          </a:p>
        </p:txBody>
      </p:sp>
      <p:pic>
        <p:nvPicPr>
          <p:cNvPr id="205" name="Google Shape;205;p28"/>
          <p:cNvPicPr preferRelativeResize="0"/>
          <p:nvPr/>
        </p:nvPicPr>
        <p:blipFill rotWithShape="1">
          <a:blip r:embed="rId3">
            <a:alphaModFix/>
          </a:blip>
          <a:srcRect/>
          <a:stretch/>
        </p:blipFill>
        <p:spPr>
          <a:xfrm>
            <a:off x="323525" y="1844825"/>
            <a:ext cx="7098650" cy="4730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ctrTitle"/>
          </p:nvPr>
        </p:nvSpPr>
        <p:spPr>
          <a:xfrm>
            <a:off x="228600" y="990600"/>
            <a:ext cx="86868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7200"/>
              <a:buFont typeface="Calibri"/>
              <a:buNone/>
            </a:pPr>
            <a:r>
              <a:rPr lang="en-IE" sz="7200"/>
              <a:t>Modern Languages</a:t>
            </a:r>
            <a:endParaRPr sz="7200"/>
          </a:p>
        </p:txBody>
      </p:sp>
      <p:sp>
        <p:nvSpPr>
          <p:cNvPr id="211" name="Google Shape;211;p29"/>
          <p:cNvSpPr txBox="1">
            <a:spLocks noGrp="1"/>
          </p:cNvSpPr>
          <p:nvPr>
            <p:ph type="subTitle" idx="1"/>
          </p:nvPr>
        </p:nvSpPr>
        <p:spPr>
          <a:xfrm>
            <a:off x="4724400" y="4114800"/>
            <a:ext cx="4191000" cy="198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German</a:t>
            </a:r>
            <a:endParaRPr/>
          </a:p>
        </p:txBody>
      </p:sp>
      <p:sp>
        <p:nvSpPr>
          <p:cNvPr id="217" name="Google Shape;217;p30"/>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18" name="Google Shape;218;p30" descr="http://t3.gstatic.com/images?q=tbn:ANd9GcQ9bUe0GWYEwaE_EdQQrdVb_jU4TAwTay07erHoZgDa-jadB71u-g"/>
          <p:cNvPicPr preferRelativeResize="0"/>
          <p:nvPr/>
        </p:nvPicPr>
        <p:blipFill rotWithShape="1">
          <a:blip r:embed="rId3">
            <a:alphaModFix/>
          </a:blip>
          <a:srcRect/>
          <a:stretch/>
        </p:blipFill>
        <p:spPr>
          <a:xfrm>
            <a:off x="6948264" y="2564904"/>
            <a:ext cx="1954212" cy="1954212"/>
          </a:xfrm>
          <a:prstGeom prst="rect">
            <a:avLst/>
          </a:prstGeom>
          <a:noFill/>
          <a:ln>
            <a:noFill/>
          </a:ln>
        </p:spPr>
      </p:pic>
      <p:pic>
        <p:nvPicPr>
          <p:cNvPr id="219" name="Google Shape;219;p30" descr="http://okaatg.tripod.com/sitebuildercontent/sitebuilderpictures/german.gif"/>
          <p:cNvPicPr preferRelativeResize="0"/>
          <p:nvPr/>
        </p:nvPicPr>
        <p:blipFill rotWithShape="1">
          <a:blip r:embed="rId4">
            <a:alphaModFix/>
          </a:blip>
          <a:srcRect/>
          <a:stretch/>
        </p:blipFill>
        <p:spPr>
          <a:xfrm>
            <a:off x="827584" y="1556792"/>
            <a:ext cx="7668344" cy="49910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Spanish</a:t>
            </a:r>
            <a:endParaRPr/>
          </a:p>
        </p:txBody>
      </p:sp>
      <p:sp>
        <p:nvSpPr>
          <p:cNvPr id="225" name="Google Shape;225;p31"/>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26" name="Google Shape;226;p31" descr="http://t1.gstatic.com/images?q=tbn:ANd9GcStb3wAKj0nq2IuTQwRugnGetjozYAk0MuBXJ0p3r8FrU7LIUjZ"/>
          <p:cNvPicPr preferRelativeResize="0"/>
          <p:nvPr/>
        </p:nvPicPr>
        <p:blipFill rotWithShape="1">
          <a:blip r:embed="rId3">
            <a:alphaModFix/>
          </a:blip>
          <a:srcRect/>
          <a:stretch/>
        </p:blipFill>
        <p:spPr>
          <a:xfrm>
            <a:off x="1907704" y="1844824"/>
            <a:ext cx="5400600" cy="40435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533400" y="404664"/>
            <a:ext cx="80772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0000"/>
              </a:buClr>
              <a:buSzPts val="4400"/>
              <a:buFont typeface="Calibri"/>
              <a:buNone/>
            </a:pPr>
            <a:r>
              <a:rPr lang="en-IE">
                <a:solidFill>
                  <a:srgbClr val="FF0000"/>
                </a:solidFill>
              </a:rPr>
              <a:t>Important Considerations</a:t>
            </a:r>
            <a:endParaRPr/>
          </a:p>
        </p:txBody>
      </p:sp>
      <p:sp>
        <p:nvSpPr>
          <p:cNvPr id="112" name="Google Shape;112;p14"/>
          <p:cNvSpPr txBox="1">
            <a:spLocks noGrp="1"/>
          </p:cNvSpPr>
          <p:nvPr>
            <p:ph type="body" idx="1"/>
          </p:nvPr>
        </p:nvSpPr>
        <p:spPr>
          <a:xfrm>
            <a:off x="685800" y="1916832"/>
            <a:ext cx="7772400"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Calibri"/>
              <a:buChar char="•"/>
            </a:pPr>
            <a:r>
              <a:rPr lang="en-IE"/>
              <a:t>Your </a:t>
            </a:r>
            <a:r>
              <a:rPr lang="en-IE" i="1" u="sng"/>
              <a:t>interest</a:t>
            </a:r>
            <a:r>
              <a:rPr lang="en-IE"/>
              <a:t>  in the subject</a:t>
            </a:r>
            <a:endParaRPr/>
          </a:p>
          <a:p>
            <a:pPr marL="342900" lvl="0" indent="-139700" algn="l" rtl="0">
              <a:spcBef>
                <a:spcPts val="640"/>
              </a:spcBef>
              <a:spcAft>
                <a:spcPts val="0"/>
              </a:spcAft>
              <a:buClr>
                <a:schemeClr val="dk1"/>
              </a:buClr>
              <a:buSzPts val="3200"/>
              <a:buFont typeface="Calibri"/>
              <a:buNone/>
            </a:pPr>
            <a:endParaRPr/>
          </a:p>
          <a:p>
            <a:pPr marL="342900" lvl="0" indent="-342900" algn="l" rtl="0">
              <a:spcBef>
                <a:spcPts val="640"/>
              </a:spcBef>
              <a:spcAft>
                <a:spcPts val="0"/>
              </a:spcAft>
              <a:buClr>
                <a:schemeClr val="dk1"/>
              </a:buClr>
              <a:buSzPts val="3200"/>
              <a:buFont typeface="Calibri"/>
              <a:buChar char="•"/>
            </a:pPr>
            <a:r>
              <a:rPr lang="en-IE"/>
              <a:t>Your </a:t>
            </a:r>
            <a:r>
              <a:rPr lang="en-IE" i="1" u="sng"/>
              <a:t>ability</a:t>
            </a:r>
            <a:r>
              <a:rPr lang="en-IE" i="1"/>
              <a:t> </a:t>
            </a:r>
            <a:r>
              <a:rPr lang="en-IE"/>
              <a:t>in the subject</a:t>
            </a:r>
            <a:endParaRPr/>
          </a:p>
          <a:p>
            <a:pPr marL="342900" lvl="0" indent="-139700" algn="l" rtl="0">
              <a:spcBef>
                <a:spcPts val="640"/>
              </a:spcBef>
              <a:spcAft>
                <a:spcPts val="0"/>
              </a:spcAft>
              <a:buClr>
                <a:schemeClr val="dk1"/>
              </a:buClr>
              <a:buSzPts val="3200"/>
              <a:buFont typeface="Calibri"/>
              <a:buNone/>
            </a:pPr>
            <a:endParaRPr/>
          </a:p>
          <a:p>
            <a:pPr marL="342900" lvl="0" indent="0" algn="l" rtl="0">
              <a:spcBef>
                <a:spcPts val="640"/>
              </a:spcBef>
              <a:spcAft>
                <a:spcPts val="0"/>
              </a:spcAft>
              <a:buNone/>
            </a:pPr>
            <a:endParaRPr/>
          </a:p>
        </p:txBody>
      </p:sp>
      <p:pic>
        <p:nvPicPr>
          <p:cNvPr id="113" name="Google Shape;113;p14" descr="http://t1.gstatic.com/images?q=tbn:ANd9GcSthvwBJKUZBjx04ecrWPhBuAW_DLzoh--NV9LuRAP9OQeU3Dj3Ng"/>
          <p:cNvPicPr preferRelativeResize="0"/>
          <p:nvPr/>
        </p:nvPicPr>
        <p:blipFill rotWithShape="1">
          <a:blip r:embed="rId3">
            <a:alphaModFix/>
          </a:blip>
          <a:srcRect/>
          <a:stretch/>
        </p:blipFill>
        <p:spPr>
          <a:xfrm>
            <a:off x="6660232" y="3645024"/>
            <a:ext cx="1881554" cy="2247900"/>
          </a:xfrm>
          <a:prstGeom prst="rect">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French</a:t>
            </a:r>
            <a:endParaRPr/>
          </a:p>
        </p:txBody>
      </p:sp>
      <p:sp>
        <p:nvSpPr>
          <p:cNvPr id="232" name="Google Shape;232;p32"/>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33" name="Google Shape;233;p32" descr="MC900161684[1]"/>
          <p:cNvPicPr preferRelativeResize="0"/>
          <p:nvPr/>
        </p:nvPicPr>
        <p:blipFill rotWithShape="1">
          <a:blip r:embed="rId3">
            <a:alphaModFix/>
          </a:blip>
          <a:srcRect/>
          <a:stretch/>
        </p:blipFill>
        <p:spPr>
          <a:xfrm>
            <a:off x="1403648" y="586112"/>
            <a:ext cx="7056784" cy="6102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Modern Language</a:t>
            </a:r>
            <a:endParaRPr/>
          </a:p>
        </p:txBody>
      </p:sp>
      <p:sp>
        <p:nvSpPr>
          <p:cNvPr id="239" name="Google Shape;239;p33"/>
          <p:cNvSpPr txBox="1">
            <a:spLocks noGrp="1"/>
          </p:cNvSpPr>
          <p:nvPr>
            <p:ph type="body" idx="1"/>
          </p:nvPr>
        </p:nvSpPr>
        <p:spPr>
          <a:xfrm>
            <a:off x="228600" y="1295400"/>
            <a:ext cx="8686800" cy="530195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None/>
            </a:pPr>
            <a:r>
              <a:rPr lang="en-IE" b="1" i="1"/>
              <a:t>What you will do/ learn about: </a:t>
            </a:r>
            <a:endParaRPr/>
          </a:p>
          <a:p>
            <a:pPr marL="342900" lvl="0" indent="-342900" algn="l" rtl="0">
              <a:lnSpc>
                <a:spcPct val="90000"/>
              </a:lnSpc>
              <a:spcBef>
                <a:spcPts val="640"/>
              </a:spcBef>
              <a:spcAft>
                <a:spcPts val="0"/>
              </a:spcAft>
              <a:buClr>
                <a:schemeClr val="dk1"/>
              </a:buClr>
              <a:buSzPts val="3200"/>
              <a:buChar char="•"/>
            </a:pPr>
            <a:r>
              <a:rPr lang="en-IE"/>
              <a:t>How to speak in the language about yourself, your</a:t>
            </a:r>
            <a:endParaRPr/>
          </a:p>
          <a:p>
            <a:pPr marL="342900" lvl="0" indent="-342900" algn="l" rtl="0">
              <a:lnSpc>
                <a:spcPct val="90000"/>
              </a:lnSpc>
              <a:spcBef>
                <a:spcPts val="640"/>
              </a:spcBef>
              <a:spcAft>
                <a:spcPts val="0"/>
              </a:spcAft>
              <a:buClr>
                <a:schemeClr val="dk1"/>
              </a:buClr>
              <a:buSzPts val="3200"/>
              <a:buNone/>
            </a:pPr>
            <a:r>
              <a:rPr lang="en-IE"/>
              <a:t>     family and friends, your hobbies, your school.</a:t>
            </a:r>
            <a:endParaRPr/>
          </a:p>
          <a:p>
            <a:pPr marL="342900" lvl="0" indent="-342900" algn="l" rtl="0">
              <a:lnSpc>
                <a:spcPct val="90000"/>
              </a:lnSpc>
              <a:spcBef>
                <a:spcPts val="640"/>
              </a:spcBef>
              <a:spcAft>
                <a:spcPts val="0"/>
              </a:spcAft>
              <a:buClr>
                <a:schemeClr val="dk1"/>
              </a:buClr>
              <a:buSzPts val="3200"/>
              <a:buChar char="•"/>
            </a:pPr>
            <a:r>
              <a:rPr lang="en-IE"/>
              <a:t>This will help you to talk to people who speak the language.</a:t>
            </a:r>
            <a:endParaRPr/>
          </a:p>
          <a:p>
            <a:pPr marL="342900" lvl="0" indent="-342900" algn="l" rtl="0">
              <a:lnSpc>
                <a:spcPct val="90000"/>
              </a:lnSpc>
              <a:spcBef>
                <a:spcPts val="640"/>
              </a:spcBef>
              <a:spcAft>
                <a:spcPts val="0"/>
              </a:spcAft>
              <a:buClr>
                <a:schemeClr val="dk1"/>
              </a:buClr>
              <a:buSzPts val="3200"/>
              <a:buChar char="•"/>
            </a:pPr>
            <a:r>
              <a:rPr lang="en-IE"/>
              <a:t>The skills of listening to, reading and writing in the language.</a:t>
            </a:r>
            <a:endParaRPr/>
          </a:p>
          <a:p>
            <a:pPr marL="342900" lvl="0" indent="-342900" algn="l" rtl="0">
              <a:lnSpc>
                <a:spcPct val="90000"/>
              </a:lnSpc>
              <a:spcBef>
                <a:spcPts val="640"/>
              </a:spcBef>
              <a:spcAft>
                <a:spcPts val="0"/>
              </a:spcAft>
              <a:buClr>
                <a:schemeClr val="dk1"/>
              </a:buClr>
              <a:buSzPts val="3200"/>
              <a:buChar char="•"/>
            </a:pPr>
            <a:r>
              <a:rPr lang="en-IE"/>
              <a:t>Information about the countries where people speak the language.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Modern Language</a:t>
            </a:r>
            <a:endParaRPr/>
          </a:p>
        </p:txBody>
      </p:sp>
      <p:sp>
        <p:nvSpPr>
          <p:cNvPr id="245" name="Google Shape;245;p34"/>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you will be examined:</a:t>
            </a:r>
            <a:endParaRPr/>
          </a:p>
          <a:p>
            <a:pPr marL="342900" lvl="0" indent="-342900" algn="l" rtl="0">
              <a:spcBef>
                <a:spcPts val="640"/>
              </a:spcBef>
              <a:spcAft>
                <a:spcPts val="0"/>
              </a:spcAft>
              <a:buClr>
                <a:schemeClr val="dk1"/>
              </a:buClr>
              <a:buSzPts val="3200"/>
              <a:buNone/>
            </a:pPr>
            <a:endParaRPr b="1" i="1"/>
          </a:p>
        </p:txBody>
      </p:sp>
      <p:pic>
        <p:nvPicPr>
          <p:cNvPr id="246" name="Google Shape;246;p34"/>
          <p:cNvPicPr preferRelativeResize="0"/>
          <p:nvPr/>
        </p:nvPicPr>
        <p:blipFill rotWithShape="1">
          <a:blip r:embed="rId3">
            <a:alphaModFix/>
          </a:blip>
          <a:srcRect/>
          <a:stretch/>
        </p:blipFill>
        <p:spPr>
          <a:xfrm>
            <a:off x="323528" y="1988839"/>
            <a:ext cx="7442523" cy="45365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Modern Language</a:t>
            </a:r>
            <a:endParaRPr/>
          </a:p>
        </p:txBody>
      </p:sp>
      <p:sp>
        <p:nvSpPr>
          <p:cNvPr id="252" name="Google Shape;252;p35"/>
          <p:cNvSpPr txBox="1">
            <a:spLocks noGrp="1"/>
          </p:cNvSpPr>
          <p:nvPr>
            <p:ph type="body" idx="1"/>
          </p:nvPr>
        </p:nvSpPr>
        <p:spPr>
          <a:xfrm>
            <a:off x="228600" y="1295400"/>
            <a:ext cx="8686800" cy="5562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None/>
            </a:pPr>
            <a:r>
              <a:rPr lang="en-IE" sz="2960" b="1" i="1"/>
              <a:t>How it will be useful to you:</a:t>
            </a:r>
            <a:endParaRPr/>
          </a:p>
          <a:p>
            <a:pPr marL="342900" lvl="0" indent="-154940" algn="l" rtl="0">
              <a:lnSpc>
                <a:spcPct val="90000"/>
              </a:lnSpc>
              <a:spcBef>
                <a:spcPts val="592"/>
              </a:spcBef>
              <a:spcAft>
                <a:spcPts val="0"/>
              </a:spcAft>
              <a:buClr>
                <a:schemeClr val="dk1"/>
              </a:buClr>
              <a:buSzPts val="2960"/>
              <a:buNone/>
            </a:pPr>
            <a:endParaRPr sz="2960" b="1" i="1"/>
          </a:p>
          <a:p>
            <a:pPr marL="342900" lvl="0" indent="-342900" algn="l" rtl="0">
              <a:lnSpc>
                <a:spcPct val="90000"/>
              </a:lnSpc>
              <a:spcBef>
                <a:spcPts val="592"/>
              </a:spcBef>
              <a:spcAft>
                <a:spcPts val="0"/>
              </a:spcAft>
              <a:buClr>
                <a:schemeClr val="dk1"/>
              </a:buClr>
              <a:buSzPts val="2960"/>
              <a:buChar char="•"/>
            </a:pPr>
            <a:r>
              <a:rPr lang="en-IE" sz="2960"/>
              <a:t>Useful for travelling and careers such as Tourism,  Education, Business and Translation.</a:t>
            </a:r>
            <a:endParaRPr/>
          </a:p>
          <a:p>
            <a:pPr marL="342900" lvl="0" indent="-15494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Char char="•"/>
            </a:pPr>
            <a:r>
              <a:rPr lang="en-IE" sz="2960"/>
              <a:t>NUI universities require you to have a Modern Language to enter some of their courses.</a:t>
            </a:r>
            <a:endParaRPr/>
          </a:p>
          <a:p>
            <a:pPr marL="342900" lvl="0" indent="-154940" algn="l" rtl="0">
              <a:lnSpc>
                <a:spcPct val="90000"/>
              </a:lnSpc>
              <a:spcBef>
                <a:spcPts val="592"/>
              </a:spcBef>
              <a:spcAft>
                <a:spcPts val="0"/>
              </a:spcAft>
              <a:buClr>
                <a:schemeClr val="dk1"/>
              </a:buClr>
              <a:buSzPts val="2960"/>
              <a:buNone/>
            </a:pPr>
            <a:endParaRPr sz="2960"/>
          </a:p>
          <a:p>
            <a:pPr marL="342900" lvl="0" indent="0" algn="l" rtl="0">
              <a:lnSpc>
                <a:spcPct val="90000"/>
              </a:lnSpc>
              <a:spcBef>
                <a:spcPts val="592"/>
              </a:spcBef>
              <a:spcAft>
                <a:spcPts val="0"/>
              </a:spcAft>
              <a:buNone/>
            </a:pPr>
            <a:endParaRPr/>
          </a:p>
          <a:p>
            <a:pPr marL="342900" lvl="0" indent="-342900" algn="l" rtl="0">
              <a:lnSpc>
                <a:spcPct val="90000"/>
              </a:lnSpc>
              <a:spcBef>
                <a:spcPts val="592"/>
              </a:spcBef>
              <a:spcAft>
                <a:spcPts val="0"/>
              </a:spcAft>
              <a:buClr>
                <a:schemeClr val="dk1"/>
              </a:buClr>
              <a:buSzPts val="2960"/>
              <a:buNone/>
            </a:pPr>
            <a:r>
              <a:rPr lang="en-IE" sz="2960"/>
              <a:t>  </a:t>
            </a:r>
            <a:endParaRPr sz="2960" b="1"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228600" y="79735"/>
            <a:ext cx="7010400" cy="1524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E"/>
              <a:t>Business Studies</a:t>
            </a:r>
            <a:endParaRPr/>
          </a:p>
        </p:txBody>
      </p:sp>
      <p:pic>
        <p:nvPicPr>
          <p:cNvPr id="259" name="Google Shape;259;p36"/>
          <p:cNvPicPr preferRelativeResize="0"/>
          <p:nvPr/>
        </p:nvPicPr>
        <p:blipFill>
          <a:blip r:embed="rId3">
            <a:alphaModFix/>
          </a:blip>
          <a:stretch>
            <a:fillRect/>
          </a:stretch>
        </p:blipFill>
        <p:spPr>
          <a:xfrm>
            <a:off x="0" y="1995067"/>
            <a:ext cx="9144000" cy="48629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228600" y="79735"/>
            <a:ext cx="7010400" cy="1524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IE"/>
              <a:t>Business Studies</a:t>
            </a:r>
            <a:endParaRPr/>
          </a:p>
        </p:txBody>
      </p:sp>
      <p:sp>
        <p:nvSpPr>
          <p:cNvPr id="265" name="Google Shape;265;p37"/>
          <p:cNvSpPr txBox="1">
            <a:spLocks noGrp="1"/>
          </p:cNvSpPr>
          <p:nvPr>
            <p:ph type="body" idx="1"/>
          </p:nvPr>
        </p:nvSpPr>
        <p:spPr>
          <a:xfrm>
            <a:off x="70775" y="1331500"/>
            <a:ext cx="6232200" cy="5069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None/>
            </a:pPr>
            <a:r>
              <a:rPr lang="en-IE" b="1" i="1"/>
              <a:t>What you will learn about: </a:t>
            </a:r>
            <a:endParaRPr/>
          </a:p>
          <a:p>
            <a:pPr marL="360000" lvl="0" indent="-360000" algn="l" rtl="0">
              <a:lnSpc>
                <a:spcPct val="90000"/>
              </a:lnSpc>
              <a:spcBef>
                <a:spcPts val="640"/>
              </a:spcBef>
              <a:spcAft>
                <a:spcPts val="0"/>
              </a:spcAft>
              <a:buClr>
                <a:schemeClr val="dk1"/>
              </a:buClr>
              <a:buSzPts val="3200"/>
              <a:buNone/>
            </a:pPr>
            <a:r>
              <a:rPr lang="en-IE" sz="2000" b="1" i="1"/>
              <a:t>Personal Finance</a:t>
            </a:r>
            <a:r>
              <a:rPr lang="en-IE" sz="2000"/>
              <a:t> focuses on students making informed decisions to effectively and responsibly manage their financial resources. This includes Budgeting, Financial services and Consumer Rights &amp; Responsibilities.</a:t>
            </a:r>
            <a:endParaRPr sz="2000"/>
          </a:p>
          <a:p>
            <a:pPr marL="342900" lvl="0" indent="-342900" algn="l" rtl="0">
              <a:lnSpc>
                <a:spcPct val="90000"/>
              </a:lnSpc>
              <a:spcBef>
                <a:spcPts val="640"/>
              </a:spcBef>
              <a:spcAft>
                <a:spcPts val="0"/>
              </a:spcAft>
              <a:buClr>
                <a:schemeClr val="dk1"/>
              </a:buClr>
              <a:buSzPts val="3200"/>
              <a:buNone/>
            </a:pPr>
            <a:r>
              <a:rPr lang="en-IE" sz="2000" b="1" i="1"/>
              <a:t>Enterprise</a:t>
            </a:r>
            <a:r>
              <a:rPr lang="en-IE" sz="2000"/>
              <a:t> encourages students to identify opportunities and develops an understanding of the financial, marketing and operational functions of an organisation. This includes a practical project setting up their own business.</a:t>
            </a:r>
            <a:endParaRPr sz="2000"/>
          </a:p>
          <a:p>
            <a:pPr marL="342900" lvl="0" indent="-342900" algn="l" rtl="0">
              <a:lnSpc>
                <a:spcPct val="90000"/>
              </a:lnSpc>
              <a:spcBef>
                <a:spcPts val="640"/>
              </a:spcBef>
              <a:spcAft>
                <a:spcPts val="0"/>
              </a:spcAft>
              <a:buClr>
                <a:schemeClr val="dk1"/>
              </a:buClr>
              <a:buSzPts val="3200"/>
              <a:buNone/>
            </a:pPr>
            <a:r>
              <a:rPr lang="en-IE" sz="2000" b="1" i="1"/>
              <a:t>Our Economy</a:t>
            </a:r>
            <a:r>
              <a:rPr lang="en-IE" sz="2000"/>
              <a:t> enables students to understand the dynamic relationship between the local, national and international economic situation.</a:t>
            </a:r>
            <a:endParaRPr sz="2000"/>
          </a:p>
        </p:txBody>
      </p:sp>
      <p:pic>
        <p:nvPicPr>
          <p:cNvPr id="266" name="Google Shape;266;p37"/>
          <p:cNvPicPr preferRelativeResize="0"/>
          <p:nvPr/>
        </p:nvPicPr>
        <p:blipFill rotWithShape="1">
          <a:blip r:embed="rId3">
            <a:alphaModFix/>
          </a:blip>
          <a:srcRect l="9777" r="10337"/>
          <a:stretch/>
        </p:blipFill>
        <p:spPr>
          <a:xfrm>
            <a:off x="6180025" y="2373433"/>
            <a:ext cx="2911375" cy="28140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228600" y="79735"/>
            <a:ext cx="7010400" cy="1524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Business Studies</a:t>
            </a:r>
            <a:endParaRPr/>
          </a:p>
        </p:txBody>
      </p:sp>
      <p:sp>
        <p:nvSpPr>
          <p:cNvPr id="273" name="Google Shape;273;p38"/>
          <p:cNvSpPr txBox="1">
            <a:spLocks noGrp="1"/>
          </p:cNvSpPr>
          <p:nvPr>
            <p:ph type="body" idx="1"/>
          </p:nvPr>
        </p:nvSpPr>
        <p:spPr>
          <a:xfrm>
            <a:off x="539750" y="1295400"/>
            <a:ext cx="8375700" cy="5382900"/>
          </a:xfrm>
          <a:prstGeom prst="rect">
            <a:avLst/>
          </a:prstGeom>
        </p:spPr>
        <p:txBody>
          <a:bodyPr spcFirstLastPara="1" wrap="square" lIns="91425" tIns="45700" rIns="91425" bIns="45700" anchor="t" anchorCtr="0">
            <a:noAutofit/>
          </a:bodyPr>
          <a:lstStyle/>
          <a:p>
            <a:pPr marL="342900" lvl="0" indent="-342900" algn="l" rtl="0">
              <a:spcBef>
                <a:spcPts val="0"/>
              </a:spcBef>
              <a:spcAft>
                <a:spcPts val="0"/>
              </a:spcAft>
              <a:buNone/>
            </a:pPr>
            <a:endParaRPr b="1" i="1"/>
          </a:p>
          <a:p>
            <a:pPr marL="342900" lvl="0" indent="-342900" algn="l" rtl="0">
              <a:spcBef>
                <a:spcPts val="0"/>
              </a:spcBef>
              <a:spcAft>
                <a:spcPts val="0"/>
              </a:spcAft>
              <a:buNone/>
            </a:pPr>
            <a:endParaRPr b="1" i="1"/>
          </a:p>
          <a:p>
            <a:pPr marL="342900" lvl="0" indent="-342900" algn="l" rtl="0">
              <a:spcBef>
                <a:spcPts val="0"/>
              </a:spcBef>
              <a:spcAft>
                <a:spcPts val="0"/>
              </a:spcAft>
              <a:buNone/>
            </a:pPr>
            <a:endParaRPr b="1" i="1"/>
          </a:p>
          <a:p>
            <a:pPr marL="342900" lvl="0" indent="-342900" algn="l" rtl="0">
              <a:spcBef>
                <a:spcPts val="0"/>
              </a:spcBef>
              <a:spcAft>
                <a:spcPts val="0"/>
              </a:spcAft>
              <a:buNone/>
            </a:pPr>
            <a:r>
              <a:rPr lang="en-IE" b="1" i="1"/>
              <a:t>How is it </a:t>
            </a:r>
            <a:endParaRPr b="1" i="1"/>
          </a:p>
          <a:p>
            <a:pPr marL="342900" lvl="0" indent="-342900" algn="l" rtl="0">
              <a:spcBef>
                <a:spcPts val="0"/>
              </a:spcBef>
              <a:spcAft>
                <a:spcPts val="0"/>
              </a:spcAft>
              <a:buClr>
                <a:schemeClr val="dk1"/>
              </a:buClr>
              <a:buSzPts val="3200"/>
              <a:buFont typeface="Arial"/>
              <a:buNone/>
            </a:pPr>
            <a:r>
              <a:rPr lang="en-IE" b="1" i="1"/>
              <a:t>Assessed?</a:t>
            </a:r>
            <a:endParaRPr/>
          </a:p>
        </p:txBody>
      </p:sp>
      <p:pic>
        <p:nvPicPr>
          <p:cNvPr id="274" name="Google Shape;274;p38"/>
          <p:cNvPicPr preferRelativeResize="0"/>
          <p:nvPr/>
        </p:nvPicPr>
        <p:blipFill>
          <a:blip r:embed="rId3">
            <a:alphaModFix/>
          </a:blip>
          <a:stretch>
            <a:fillRect/>
          </a:stretch>
        </p:blipFill>
        <p:spPr>
          <a:xfrm>
            <a:off x="2708700" y="1229788"/>
            <a:ext cx="3207231" cy="41353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228600" y="79735"/>
            <a:ext cx="7010400" cy="1524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IE"/>
              <a:t>Business Studies</a:t>
            </a:r>
            <a:endParaRPr/>
          </a:p>
        </p:txBody>
      </p:sp>
      <p:sp>
        <p:nvSpPr>
          <p:cNvPr id="280" name="Google Shape;280;p39"/>
          <p:cNvSpPr txBox="1">
            <a:spLocks noGrp="1"/>
          </p:cNvSpPr>
          <p:nvPr>
            <p:ph type="body" idx="1"/>
          </p:nvPr>
        </p:nvSpPr>
        <p:spPr>
          <a:xfrm>
            <a:off x="228600" y="1295400"/>
            <a:ext cx="8686800" cy="5562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960"/>
              <a:buNone/>
            </a:pPr>
            <a:r>
              <a:rPr lang="en-IE" sz="2960" b="1" i="1"/>
              <a:t>How it will be useful to you:</a:t>
            </a:r>
            <a:endParaRPr sz="2960" b="1" i="1"/>
          </a:p>
          <a:p>
            <a:pPr marL="457200" lvl="0" indent="-374650" algn="l" rtl="0">
              <a:spcBef>
                <a:spcPts val="360"/>
              </a:spcBef>
              <a:spcAft>
                <a:spcPts val="0"/>
              </a:spcAft>
              <a:buClr>
                <a:srgbClr val="000000"/>
              </a:buClr>
              <a:buSzPts val="2300"/>
              <a:buFont typeface="Calibri"/>
              <a:buChar char="•"/>
            </a:pPr>
            <a:r>
              <a:rPr lang="en-IE" sz="2300">
                <a:solidFill>
                  <a:srgbClr val="000000"/>
                </a:solidFill>
                <a:highlight>
                  <a:srgbClr val="FFFFFF"/>
                </a:highlight>
              </a:rPr>
              <a:t>This is a life skills based subject, introducing students to the work environment, budgeting, saving, investing and borrowing. The skills developed aim to equip students with the knowledge to make informed and responsible decisions with all the resources available to them.</a:t>
            </a:r>
            <a:endParaRPr sz="2300">
              <a:solidFill>
                <a:srgbClr val="000000"/>
              </a:solidFill>
              <a:highlight>
                <a:srgbClr val="FFFFFF"/>
              </a:highlight>
            </a:endParaRPr>
          </a:p>
          <a:p>
            <a:pPr marL="457200" lvl="0" indent="0" algn="l" rtl="0">
              <a:spcBef>
                <a:spcPts val="360"/>
              </a:spcBef>
              <a:spcAft>
                <a:spcPts val="0"/>
              </a:spcAft>
              <a:buNone/>
            </a:pPr>
            <a:endParaRPr sz="2300">
              <a:solidFill>
                <a:srgbClr val="555555"/>
              </a:solidFill>
              <a:highlight>
                <a:srgbClr val="FFFFFF"/>
              </a:highlight>
            </a:endParaRPr>
          </a:p>
          <a:p>
            <a:pPr marL="457200" lvl="0" indent="-381000" algn="l" rtl="0">
              <a:spcBef>
                <a:spcPts val="360"/>
              </a:spcBef>
              <a:spcAft>
                <a:spcPts val="0"/>
              </a:spcAft>
              <a:buSzPts val="2400"/>
              <a:buFont typeface="Calibri"/>
              <a:buChar char="•"/>
            </a:pPr>
            <a:r>
              <a:rPr lang="en-IE" sz="2300">
                <a:solidFill>
                  <a:srgbClr val="0A0A0A"/>
                </a:solidFill>
                <a:highlight>
                  <a:srgbClr val="FFFFFF"/>
                </a:highlight>
              </a:rPr>
              <a:t>Business studies aims to stimulate students’ interest in the business environment and how they interact with it.</a:t>
            </a:r>
            <a:r>
              <a:rPr lang="en-IE" sz="2400">
                <a:solidFill>
                  <a:srgbClr val="0A0A0A"/>
                </a:solidFill>
                <a:highlight>
                  <a:srgbClr val="FFFFFF"/>
                </a:highlight>
              </a:rPr>
              <a:t> </a:t>
            </a:r>
            <a:endParaRPr sz="2400">
              <a:solidFill>
                <a:srgbClr val="0A0A0A"/>
              </a:solidFill>
              <a:highlight>
                <a:srgbClr val="FFFFFF"/>
              </a:highlight>
            </a:endParaRPr>
          </a:p>
          <a:p>
            <a:pPr marL="342900" lvl="0" indent="-154940" algn="l" rtl="0">
              <a:lnSpc>
                <a:spcPct val="100000"/>
              </a:lnSpc>
              <a:spcBef>
                <a:spcPts val="592"/>
              </a:spcBef>
              <a:spcAft>
                <a:spcPts val="0"/>
              </a:spcAft>
              <a:buClr>
                <a:schemeClr val="dk1"/>
              </a:buClr>
              <a:buSzPts val="2960"/>
              <a:buNone/>
            </a:pPr>
            <a:endParaRPr sz="2960"/>
          </a:p>
          <a:p>
            <a:pPr marL="342900" lvl="0" indent="0" algn="l" rtl="0">
              <a:lnSpc>
                <a:spcPct val="100000"/>
              </a:lnSpc>
              <a:spcBef>
                <a:spcPts val="592"/>
              </a:spcBef>
              <a:spcAft>
                <a:spcPts val="0"/>
              </a:spcAft>
              <a:buSzPts val="1800"/>
              <a:buNone/>
            </a:pPr>
            <a:endParaRPr/>
          </a:p>
          <a:p>
            <a:pPr marL="342900" lvl="0" indent="-342900" algn="l" rtl="0">
              <a:lnSpc>
                <a:spcPct val="100000"/>
              </a:lnSpc>
              <a:spcBef>
                <a:spcPts val="592"/>
              </a:spcBef>
              <a:spcAft>
                <a:spcPts val="0"/>
              </a:spcAft>
              <a:buClr>
                <a:schemeClr val="dk1"/>
              </a:buClr>
              <a:buSzPts val="2960"/>
              <a:buNone/>
            </a:pPr>
            <a:r>
              <a:rPr lang="en-IE" sz="2960"/>
              <a:t>  </a:t>
            </a:r>
            <a:endParaRPr sz="296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Classical Studies</a:t>
            </a:r>
            <a:endParaRPr/>
          </a:p>
        </p:txBody>
      </p:sp>
      <p:sp>
        <p:nvSpPr>
          <p:cNvPr id="286" name="Google Shape;286;p40"/>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600"/>
              <a:buNone/>
            </a:pPr>
            <a:endParaRPr sz="9600"/>
          </a:p>
          <a:p>
            <a:pPr marL="0" lvl="0" indent="0" algn="ctr" rtl="0">
              <a:spcBef>
                <a:spcPts val="1920"/>
              </a:spcBef>
              <a:spcAft>
                <a:spcPts val="0"/>
              </a:spcAft>
              <a:buClr>
                <a:schemeClr val="dk1"/>
              </a:buClr>
              <a:buSzPts val="9600"/>
              <a:buNone/>
            </a:pPr>
            <a:r>
              <a:rPr lang="en-IE" sz="9600"/>
              <a:t>Classical Studies</a:t>
            </a:r>
            <a:endParaRPr sz="9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Classical</a:t>
            </a:r>
            <a:endParaRPr/>
          </a:p>
        </p:txBody>
      </p:sp>
      <p:sp>
        <p:nvSpPr>
          <p:cNvPr id="292" name="Google Shape;292;p41"/>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What you will do/ learn about: </a:t>
            </a:r>
            <a:endParaRPr/>
          </a:p>
          <a:p>
            <a:pPr marL="342900" lvl="0" indent="-342900" algn="l" rtl="0">
              <a:spcBef>
                <a:spcPts val="640"/>
              </a:spcBef>
              <a:spcAft>
                <a:spcPts val="0"/>
              </a:spcAft>
              <a:buClr>
                <a:schemeClr val="dk1"/>
              </a:buClr>
              <a:buSzPts val="3200"/>
              <a:buChar char="•"/>
            </a:pPr>
            <a:r>
              <a:rPr lang="en-IE"/>
              <a:t>Course breaks down to approx 50% History and 50% Latin</a:t>
            </a:r>
            <a:endParaRPr/>
          </a:p>
          <a:p>
            <a:pPr marL="342900" lvl="0" indent="-342900" algn="l" rtl="0">
              <a:spcBef>
                <a:spcPts val="640"/>
              </a:spcBef>
              <a:spcAft>
                <a:spcPts val="0"/>
              </a:spcAft>
              <a:buClr>
                <a:schemeClr val="dk1"/>
              </a:buClr>
              <a:buSzPts val="3200"/>
              <a:buNone/>
            </a:pPr>
            <a:r>
              <a:rPr lang="en-IE"/>
              <a:t>•  How to read, understand and enjoy Latin.</a:t>
            </a:r>
            <a:endParaRPr/>
          </a:p>
          <a:p>
            <a:pPr marL="342900" lvl="0" indent="-342900" algn="l" rtl="0">
              <a:spcBef>
                <a:spcPts val="640"/>
              </a:spcBef>
              <a:spcAft>
                <a:spcPts val="0"/>
              </a:spcAft>
              <a:buClr>
                <a:schemeClr val="dk1"/>
              </a:buClr>
              <a:buSzPts val="3200"/>
              <a:buNone/>
            </a:pPr>
            <a:r>
              <a:rPr lang="en-IE"/>
              <a:t>•  How to translate interesting stories in Latin.</a:t>
            </a:r>
            <a:endParaRPr/>
          </a:p>
          <a:p>
            <a:pPr marL="342900" lvl="0" indent="-342900" algn="l" rtl="0">
              <a:spcBef>
                <a:spcPts val="640"/>
              </a:spcBef>
              <a:spcAft>
                <a:spcPts val="0"/>
              </a:spcAft>
              <a:buClr>
                <a:schemeClr val="dk1"/>
              </a:buClr>
              <a:buSzPts val="3200"/>
              <a:buNone/>
            </a:pPr>
            <a:r>
              <a:rPr lang="en-IE"/>
              <a:t>•  Find out who the Ancient Greeks and Romans were, what they achieved and why they remain important to us today.</a:t>
            </a:r>
            <a:endParaRPr/>
          </a:p>
          <a:p>
            <a:pPr marL="342900" lvl="0" indent="-342900" algn="l" rtl="0">
              <a:spcBef>
                <a:spcPts val="640"/>
              </a:spcBef>
              <a:spcAft>
                <a:spcPts val="0"/>
              </a:spcAft>
              <a:buClr>
                <a:schemeClr val="dk1"/>
              </a:buClr>
              <a:buSzPts val="3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Loreto College</a:t>
            </a:r>
            <a:endParaRPr/>
          </a:p>
        </p:txBody>
      </p:sp>
      <p:sp>
        <p:nvSpPr>
          <p:cNvPr id="119" name="Google Shape;119;p15"/>
          <p:cNvSpPr txBox="1">
            <a:spLocks noGrp="1"/>
          </p:cNvSpPr>
          <p:nvPr>
            <p:ph type="body" idx="1"/>
          </p:nvPr>
        </p:nvSpPr>
        <p:spPr>
          <a:xfrm>
            <a:off x="755576" y="1412776"/>
            <a:ext cx="8686800" cy="544522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dirty="0"/>
              <a:t>All First Year Students Study:</a:t>
            </a:r>
            <a:endParaRPr dirty="0"/>
          </a:p>
          <a:p>
            <a:pPr marL="1143000" lvl="2" indent="-228600" algn="l" rtl="0">
              <a:spcBef>
                <a:spcPts val="480"/>
              </a:spcBef>
              <a:spcAft>
                <a:spcPts val="0"/>
              </a:spcAft>
              <a:buClr>
                <a:schemeClr val="dk1"/>
              </a:buClr>
              <a:buSzPts val="2400"/>
              <a:buChar char="•"/>
            </a:pPr>
            <a:r>
              <a:rPr lang="en-IE" dirty="0"/>
              <a:t>English (HL or OL)</a:t>
            </a:r>
            <a:endParaRPr dirty="0"/>
          </a:p>
          <a:p>
            <a:pPr marL="1143000" lvl="2" indent="-228600" algn="l" rtl="0">
              <a:spcBef>
                <a:spcPts val="480"/>
              </a:spcBef>
              <a:spcAft>
                <a:spcPts val="0"/>
              </a:spcAft>
              <a:buClr>
                <a:schemeClr val="dk1"/>
              </a:buClr>
              <a:buSzPts val="2400"/>
              <a:buChar char="•"/>
            </a:pPr>
            <a:r>
              <a:rPr lang="en-IE" dirty="0"/>
              <a:t>Irish (HL or OL)</a:t>
            </a:r>
            <a:endParaRPr dirty="0"/>
          </a:p>
          <a:p>
            <a:pPr marL="1143000" lvl="2" indent="-228600" algn="l" rtl="0">
              <a:spcBef>
                <a:spcPts val="480"/>
              </a:spcBef>
              <a:spcAft>
                <a:spcPts val="0"/>
              </a:spcAft>
              <a:buClr>
                <a:schemeClr val="dk1"/>
              </a:buClr>
              <a:buSzPts val="2400"/>
              <a:buChar char="•"/>
            </a:pPr>
            <a:r>
              <a:rPr lang="en-IE" dirty="0"/>
              <a:t>Mathematics (HL or OL)</a:t>
            </a:r>
            <a:endParaRPr dirty="0"/>
          </a:p>
          <a:p>
            <a:pPr marL="1143000" lvl="2" indent="-228600" algn="l" rtl="0">
              <a:spcBef>
                <a:spcPts val="480"/>
              </a:spcBef>
              <a:spcAft>
                <a:spcPts val="0"/>
              </a:spcAft>
              <a:buClr>
                <a:schemeClr val="dk1"/>
              </a:buClr>
              <a:buSzPts val="2400"/>
              <a:buChar char="•"/>
            </a:pPr>
            <a:r>
              <a:rPr lang="en-IE" dirty="0"/>
              <a:t>History (Common)</a:t>
            </a:r>
            <a:endParaRPr dirty="0"/>
          </a:p>
          <a:p>
            <a:pPr marL="1143000" lvl="2" indent="-228600" algn="l" rtl="0">
              <a:spcBef>
                <a:spcPts val="480"/>
              </a:spcBef>
              <a:spcAft>
                <a:spcPts val="0"/>
              </a:spcAft>
              <a:buClr>
                <a:schemeClr val="dk1"/>
              </a:buClr>
              <a:buSzPts val="2400"/>
              <a:buChar char="•"/>
            </a:pPr>
            <a:r>
              <a:rPr lang="en-IE" dirty="0"/>
              <a:t>Geography (Common)</a:t>
            </a:r>
            <a:endParaRPr dirty="0"/>
          </a:p>
          <a:p>
            <a:pPr marL="1143000" lvl="2" indent="-228600" algn="l" rtl="0">
              <a:spcBef>
                <a:spcPts val="480"/>
              </a:spcBef>
              <a:spcAft>
                <a:spcPts val="0"/>
              </a:spcAft>
              <a:buClr>
                <a:schemeClr val="dk1"/>
              </a:buClr>
              <a:buSzPts val="2400"/>
              <a:buChar char="•"/>
            </a:pPr>
            <a:r>
              <a:rPr lang="en-IE" dirty="0"/>
              <a:t>Science (Common)</a:t>
            </a:r>
            <a:endParaRPr dirty="0"/>
          </a:p>
          <a:p>
            <a:pPr marL="1143000" lvl="2" indent="-228600" algn="l" rtl="0">
              <a:spcBef>
                <a:spcPts val="480"/>
              </a:spcBef>
              <a:spcAft>
                <a:spcPts val="0"/>
              </a:spcAft>
              <a:buClr>
                <a:schemeClr val="dk1"/>
              </a:buClr>
              <a:buSzPts val="2400"/>
              <a:buChar char="•"/>
            </a:pPr>
            <a:r>
              <a:rPr lang="en-IE" dirty="0"/>
              <a:t>Physical &amp; Health Education (Wellbeing)</a:t>
            </a:r>
            <a:endParaRPr dirty="0"/>
          </a:p>
          <a:p>
            <a:pPr marL="1143000" lvl="2" indent="-228600" algn="l" rtl="0">
              <a:spcBef>
                <a:spcPts val="480"/>
              </a:spcBef>
              <a:spcAft>
                <a:spcPts val="0"/>
              </a:spcAft>
              <a:buClr>
                <a:schemeClr val="dk1"/>
              </a:buClr>
              <a:buSzPts val="2400"/>
              <a:buChar char="•"/>
            </a:pPr>
            <a:r>
              <a:rPr lang="en-IE" dirty="0"/>
              <a:t>Choir (Wellbeing)</a:t>
            </a:r>
            <a:endParaRPr dirty="0"/>
          </a:p>
          <a:p>
            <a:pPr marL="1143000" lvl="2" indent="-228600" algn="l" rtl="0">
              <a:spcBef>
                <a:spcPts val="480"/>
              </a:spcBef>
              <a:spcAft>
                <a:spcPts val="0"/>
              </a:spcAft>
              <a:buClr>
                <a:schemeClr val="dk1"/>
              </a:buClr>
              <a:buSzPts val="2400"/>
              <a:buChar char="•"/>
            </a:pPr>
            <a:r>
              <a:rPr lang="en-IE" dirty="0"/>
              <a:t>CSPE (Wellbeing)</a:t>
            </a:r>
            <a:endParaRPr dirty="0"/>
          </a:p>
          <a:p>
            <a:pPr marL="1143000" lvl="2" indent="-190500" algn="l" rtl="0">
              <a:spcBef>
                <a:spcPts val="480"/>
              </a:spcBef>
              <a:spcAft>
                <a:spcPts val="0"/>
              </a:spcAft>
              <a:buSzPts val="1800"/>
              <a:buChar char="•"/>
            </a:pPr>
            <a:r>
              <a:rPr lang="en-IE" dirty="0"/>
              <a:t>Religion (non-exam)</a:t>
            </a:r>
            <a:endParaRPr dirty="0"/>
          </a:p>
          <a:p>
            <a:pPr marL="1143000" lvl="2" indent="-228600">
              <a:spcBef>
                <a:spcPts val="480"/>
              </a:spcBef>
              <a:buSzPts val="2400"/>
            </a:pPr>
            <a:r>
              <a:rPr lang="en-IE" dirty="0" smtClean="0"/>
              <a:t>Digital Literacy (Computing) </a:t>
            </a:r>
            <a:r>
              <a:rPr lang="en-IE" dirty="0"/>
              <a:t>(</a:t>
            </a:r>
            <a:r>
              <a:rPr lang="en-IE" dirty="0"/>
              <a:t>non-exam) only in 1st year.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Classical Studies</a:t>
            </a:r>
            <a:endParaRPr/>
          </a:p>
        </p:txBody>
      </p:sp>
      <p:sp>
        <p:nvSpPr>
          <p:cNvPr id="298" name="Google Shape;298;p42"/>
          <p:cNvSpPr txBox="1">
            <a:spLocks noGrp="1"/>
          </p:cNvSpPr>
          <p:nvPr>
            <p:ph type="body" idx="1"/>
          </p:nvPr>
        </p:nvSpPr>
        <p:spPr>
          <a:xfrm>
            <a:off x="251520" y="1556792"/>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you will be examined:</a:t>
            </a:r>
            <a:endParaRPr/>
          </a:p>
          <a:p>
            <a:pPr marL="342900" lvl="0" indent="-342900" algn="l" rtl="0">
              <a:spcBef>
                <a:spcPts val="240"/>
              </a:spcBef>
              <a:spcAft>
                <a:spcPts val="0"/>
              </a:spcAft>
              <a:buClr>
                <a:schemeClr val="dk1"/>
              </a:buClr>
              <a:buSzPts val="1200"/>
              <a:buNone/>
            </a:pPr>
            <a:endParaRPr sz="1200" b="1" i="1"/>
          </a:p>
          <a:p>
            <a:pPr marL="342900" lvl="0" indent="-342900" algn="l" rtl="0">
              <a:spcBef>
                <a:spcPts val="560"/>
              </a:spcBef>
              <a:spcAft>
                <a:spcPts val="0"/>
              </a:spcAft>
              <a:buClr>
                <a:schemeClr val="dk1"/>
              </a:buClr>
              <a:buSzPts val="2800"/>
              <a:buNone/>
            </a:pPr>
            <a:endParaRPr sz="2800" b="1" i="1"/>
          </a:p>
          <a:p>
            <a:pPr marL="342900" lvl="0" indent="-342900" algn="l" rtl="0">
              <a:spcBef>
                <a:spcPts val="560"/>
              </a:spcBef>
              <a:spcAft>
                <a:spcPts val="0"/>
              </a:spcAft>
              <a:buClr>
                <a:schemeClr val="dk1"/>
              </a:buClr>
              <a:buSzPts val="2800"/>
              <a:buChar char="•"/>
            </a:pPr>
            <a:r>
              <a:rPr lang="en-IE" sz="2800">
                <a:latin typeface="Calibri"/>
                <a:ea typeface="Calibri"/>
                <a:cs typeface="Calibri"/>
                <a:sym typeface="Calibri"/>
              </a:rPr>
              <a:t>CBA 1 &amp; 2</a:t>
            </a:r>
            <a:endParaRPr/>
          </a:p>
          <a:p>
            <a:pPr marL="342900" lvl="0" indent="-342900" algn="l" rtl="0">
              <a:spcBef>
                <a:spcPts val="560"/>
              </a:spcBef>
              <a:spcAft>
                <a:spcPts val="0"/>
              </a:spcAft>
              <a:buClr>
                <a:schemeClr val="dk1"/>
              </a:buClr>
              <a:buSzPts val="2800"/>
              <a:buNone/>
            </a:pPr>
            <a:endParaRPr sz="2800">
              <a:latin typeface="Calibri"/>
              <a:ea typeface="Calibri"/>
              <a:cs typeface="Calibri"/>
              <a:sym typeface="Calibri"/>
            </a:endParaRPr>
          </a:p>
          <a:p>
            <a:pPr marL="342900" lvl="0" indent="-342900" algn="l" rtl="0">
              <a:spcBef>
                <a:spcPts val="560"/>
              </a:spcBef>
              <a:spcAft>
                <a:spcPts val="0"/>
              </a:spcAft>
              <a:buClr>
                <a:schemeClr val="dk1"/>
              </a:buClr>
              <a:buSzPts val="2800"/>
              <a:buChar char="•"/>
            </a:pPr>
            <a:r>
              <a:rPr lang="en-IE" sz="2800">
                <a:latin typeface="Calibri"/>
                <a:ea typeface="Calibri"/>
                <a:cs typeface="Calibri"/>
                <a:sym typeface="Calibri"/>
              </a:rPr>
              <a:t>Assessment Task during CBA 2 to be marked by the SEC (10%).</a:t>
            </a:r>
            <a:endParaRPr/>
          </a:p>
          <a:p>
            <a:pPr marL="342900" lvl="0" indent="-342900" algn="l" rtl="0">
              <a:spcBef>
                <a:spcPts val="560"/>
              </a:spcBef>
              <a:spcAft>
                <a:spcPts val="0"/>
              </a:spcAft>
              <a:buClr>
                <a:schemeClr val="dk1"/>
              </a:buClr>
              <a:buSzPts val="2800"/>
              <a:buNone/>
            </a:pPr>
            <a:endParaRPr sz="2800">
              <a:latin typeface="Calibri"/>
              <a:ea typeface="Calibri"/>
              <a:cs typeface="Calibri"/>
              <a:sym typeface="Calibri"/>
            </a:endParaRPr>
          </a:p>
          <a:p>
            <a:pPr marL="342900" lvl="0" indent="-342900" algn="l" rtl="0">
              <a:spcBef>
                <a:spcPts val="560"/>
              </a:spcBef>
              <a:spcAft>
                <a:spcPts val="0"/>
              </a:spcAft>
              <a:buClr>
                <a:schemeClr val="dk1"/>
              </a:buClr>
              <a:buSzPts val="2800"/>
              <a:buChar char="•"/>
            </a:pPr>
            <a:r>
              <a:rPr lang="en-IE" sz="2800">
                <a:latin typeface="Calibri"/>
                <a:ea typeface="Calibri"/>
                <a:cs typeface="Calibri"/>
                <a:sym typeface="Calibri"/>
              </a:rPr>
              <a:t>Written Examination (SEC) (90%)</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Classical Studies</a:t>
            </a:r>
            <a:endParaRPr/>
          </a:p>
        </p:txBody>
      </p:sp>
      <p:sp>
        <p:nvSpPr>
          <p:cNvPr id="304" name="Google Shape;304;p43"/>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it will be useful to you:</a:t>
            </a:r>
            <a:endParaRPr/>
          </a:p>
          <a:p>
            <a:pPr marL="342900" lvl="0" indent="-139700" algn="l" rtl="0">
              <a:spcBef>
                <a:spcPts val="640"/>
              </a:spcBef>
              <a:spcAft>
                <a:spcPts val="0"/>
              </a:spcAft>
              <a:buClr>
                <a:schemeClr val="dk1"/>
              </a:buClr>
              <a:buSzPts val="3200"/>
              <a:buNone/>
            </a:pPr>
            <a:endParaRPr b="1" i="1"/>
          </a:p>
          <a:p>
            <a:pPr marL="342900" lvl="0" indent="-342900" algn="l" rtl="0">
              <a:spcBef>
                <a:spcPts val="640"/>
              </a:spcBef>
              <a:spcAft>
                <a:spcPts val="0"/>
              </a:spcAft>
              <a:buClr>
                <a:schemeClr val="dk1"/>
              </a:buClr>
              <a:buSzPts val="3200"/>
              <a:buChar char="•"/>
            </a:pPr>
            <a:r>
              <a:rPr lang="en-IE"/>
              <a:t>You will quickly begin to make connections with words  you have already met in your primary school in English, Irish and other languages.</a:t>
            </a:r>
            <a:endParaRPr b="1"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ctrTitle"/>
          </p:nvPr>
        </p:nvSpPr>
        <p:spPr>
          <a:xfrm>
            <a:off x="228600" y="990600"/>
            <a:ext cx="86868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600"/>
              <a:buFont typeface="Calibri"/>
              <a:buNone/>
            </a:pPr>
            <a:r>
              <a:rPr lang="en-IE" sz="6600"/>
              <a:t>Subject Choice</a:t>
            </a:r>
            <a:endParaRPr sz="6600"/>
          </a:p>
        </p:txBody>
      </p:sp>
      <p:sp>
        <p:nvSpPr>
          <p:cNvPr id="310" name="Google Shape;310;p44"/>
          <p:cNvSpPr txBox="1">
            <a:spLocks noGrp="1"/>
          </p:cNvSpPr>
          <p:nvPr>
            <p:ph type="subTitle" idx="1"/>
          </p:nvPr>
        </p:nvSpPr>
        <p:spPr>
          <a:xfrm>
            <a:off x="4724400" y="4114800"/>
            <a:ext cx="4191000" cy="198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title"/>
          </p:nvPr>
        </p:nvSpPr>
        <p:spPr>
          <a:xfrm>
            <a:off x="323528" y="332656"/>
            <a:ext cx="77724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Loreto College Subject Options</a:t>
            </a:r>
            <a:endParaRPr/>
          </a:p>
        </p:txBody>
      </p:sp>
      <p:sp>
        <p:nvSpPr>
          <p:cNvPr id="317" name="Google Shape;317;p45"/>
          <p:cNvSpPr txBox="1">
            <a:spLocks noGrp="1"/>
          </p:cNvSpPr>
          <p:nvPr>
            <p:ph type="body" idx="1"/>
          </p:nvPr>
        </p:nvSpPr>
        <p:spPr>
          <a:xfrm>
            <a:off x="467544" y="1340768"/>
            <a:ext cx="8229600" cy="530120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Font typeface="Calibri"/>
              <a:buChar char="•"/>
            </a:pPr>
            <a:r>
              <a:rPr lang="en-IE" sz="3600"/>
              <a:t>Art</a:t>
            </a:r>
            <a:endParaRPr/>
          </a:p>
          <a:p>
            <a:pPr marL="342900" lvl="0" indent="-342900" algn="l" rtl="0">
              <a:spcBef>
                <a:spcPts val="720"/>
              </a:spcBef>
              <a:spcAft>
                <a:spcPts val="0"/>
              </a:spcAft>
              <a:buClr>
                <a:schemeClr val="dk1"/>
              </a:buClr>
              <a:buSzPts val="3600"/>
              <a:buFont typeface="Calibri"/>
              <a:buChar char="•"/>
            </a:pPr>
            <a:r>
              <a:rPr lang="en-IE" sz="3600"/>
              <a:t>Home Economics</a:t>
            </a:r>
            <a:endParaRPr/>
          </a:p>
          <a:p>
            <a:pPr marL="342900" lvl="0" indent="-342900" algn="l" rtl="0">
              <a:spcBef>
                <a:spcPts val="720"/>
              </a:spcBef>
              <a:spcAft>
                <a:spcPts val="0"/>
              </a:spcAft>
              <a:buClr>
                <a:schemeClr val="dk1"/>
              </a:buClr>
              <a:buSzPts val="3600"/>
              <a:buFont typeface="Calibri"/>
              <a:buChar char="•"/>
            </a:pPr>
            <a:r>
              <a:rPr lang="en-IE" sz="3600"/>
              <a:t>Music</a:t>
            </a:r>
            <a:endParaRPr/>
          </a:p>
          <a:p>
            <a:pPr marL="342900" lvl="0" indent="-342900" algn="l" rtl="0">
              <a:spcBef>
                <a:spcPts val="720"/>
              </a:spcBef>
              <a:spcAft>
                <a:spcPts val="0"/>
              </a:spcAft>
              <a:buClr>
                <a:schemeClr val="dk1"/>
              </a:buClr>
              <a:buSzPts val="3600"/>
              <a:buFont typeface="Calibri"/>
              <a:buChar char="•"/>
            </a:pPr>
            <a:r>
              <a:rPr lang="en-IE" sz="3600"/>
              <a:t>German</a:t>
            </a:r>
            <a:endParaRPr/>
          </a:p>
          <a:p>
            <a:pPr marL="342900" lvl="0" indent="-342900" algn="l" rtl="0">
              <a:spcBef>
                <a:spcPts val="720"/>
              </a:spcBef>
              <a:spcAft>
                <a:spcPts val="0"/>
              </a:spcAft>
              <a:buClr>
                <a:schemeClr val="dk1"/>
              </a:buClr>
              <a:buSzPts val="3600"/>
              <a:buFont typeface="Calibri"/>
              <a:buChar char="•"/>
            </a:pPr>
            <a:r>
              <a:rPr lang="en-IE" sz="3600"/>
              <a:t>Spanish</a:t>
            </a:r>
            <a:endParaRPr/>
          </a:p>
          <a:p>
            <a:pPr marL="342900" lvl="0" indent="-342900" algn="l" rtl="0">
              <a:spcBef>
                <a:spcPts val="720"/>
              </a:spcBef>
              <a:spcAft>
                <a:spcPts val="0"/>
              </a:spcAft>
              <a:buClr>
                <a:schemeClr val="dk1"/>
              </a:buClr>
              <a:buSzPts val="3600"/>
              <a:buFont typeface="Calibri"/>
              <a:buChar char="•"/>
            </a:pPr>
            <a:r>
              <a:rPr lang="en-IE" sz="3600"/>
              <a:t>French</a:t>
            </a:r>
            <a:endParaRPr/>
          </a:p>
          <a:p>
            <a:pPr marL="342900" lvl="0" indent="-342900" algn="l" rtl="0">
              <a:spcBef>
                <a:spcPts val="720"/>
              </a:spcBef>
              <a:spcAft>
                <a:spcPts val="0"/>
              </a:spcAft>
              <a:buClr>
                <a:schemeClr val="dk1"/>
              </a:buClr>
              <a:buSzPts val="3600"/>
              <a:buFont typeface="Calibri"/>
              <a:buChar char="•"/>
            </a:pPr>
            <a:r>
              <a:rPr lang="en-IE" sz="3600"/>
              <a:t>Business Studies</a:t>
            </a:r>
            <a:endParaRPr/>
          </a:p>
          <a:p>
            <a:pPr marL="342900" lvl="0" indent="-342900" algn="l" rtl="0">
              <a:spcBef>
                <a:spcPts val="720"/>
              </a:spcBef>
              <a:spcAft>
                <a:spcPts val="0"/>
              </a:spcAft>
              <a:buClr>
                <a:schemeClr val="dk1"/>
              </a:buClr>
              <a:buSzPts val="3600"/>
              <a:buFont typeface="Calibri"/>
              <a:buChar char="•"/>
            </a:pPr>
            <a:r>
              <a:rPr lang="en-IE" sz="3600"/>
              <a:t>Classical Studies with Latin</a:t>
            </a:r>
            <a:endParaRPr/>
          </a:p>
          <a:p>
            <a:pPr marL="342900" lvl="0" indent="-114300" algn="l" rtl="0">
              <a:spcBef>
                <a:spcPts val="720"/>
              </a:spcBef>
              <a:spcAft>
                <a:spcPts val="0"/>
              </a:spcAft>
              <a:buClr>
                <a:schemeClr val="dk1"/>
              </a:buClr>
              <a:buSzPts val="3600"/>
              <a:buFont typeface="Calibri"/>
              <a:buNone/>
            </a:pPr>
            <a:endParaRPr sz="3600"/>
          </a:p>
          <a:p>
            <a:pPr marL="342900" lvl="0" indent="-114300" algn="l" rtl="0">
              <a:spcBef>
                <a:spcPts val="720"/>
              </a:spcBef>
              <a:spcAft>
                <a:spcPts val="0"/>
              </a:spcAft>
              <a:buClr>
                <a:schemeClr val="dk1"/>
              </a:buClr>
              <a:buSzPts val="3600"/>
              <a:buFont typeface="Calibri"/>
              <a:buNone/>
            </a:pPr>
            <a:endParaRPr sz="3600"/>
          </a:p>
          <a:p>
            <a:pPr marL="342900" lvl="0" indent="-114300" algn="l" rtl="0">
              <a:spcBef>
                <a:spcPts val="720"/>
              </a:spcBef>
              <a:spcAft>
                <a:spcPts val="0"/>
              </a:spcAft>
              <a:buClr>
                <a:schemeClr val="dk1"/>
              </a:buClr>
              <a:buSzPts val="3600"/>
              <a:buFont typeface="Calibri"/>
              <a:buNone/>
            </a:pPr>
            <a:endParaRPr sz="3600"/>
          </a:p>
        </p:txBody>
      </p:sp>
      <p:pic>
        <p:nvPicPr>
          <p:cNvPr id="318" name="Google Shape;318;p45" descr="http://t2.gstatic.com/images?q=tbn:ANd9GcRFWblhXGuURAX-wvtMmIQXUzQ58O_SweleCM37CVehRVQQYO3r"/>
          <p:cNvPicPr preferRelativeResize="0"/>
          <p:nvPr/>
        </p:nvPicPr>
        <p:blipFill rotWithShape="1">
          <a:blip r:embed="rId3">
            <a:alphaModFix/>
          </a:blip>
          <a:srcRect/>
          <a:stretch/>
        </p:blipFill>
        <p:spPr>
          <a:xfrm>
            <a:off x="5004048" y="2109787"/>
            <a:ext cx="1600200" cy="26384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ctrTitle"/>
          </p:nvPr>
        </p:nvSpPr>
        <p:spPr>
          <a:xfrm>
            <a:off x="228600" y="990600"/>
            <a:ext cx="86868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600"/>
              <a:buFont typeface="Calibri"/>
              <a:buNone/>
            </a:pPr>
            <a:r>
              <a:rPr lang="en-IE" sz="6600"/>
              <a:t>We Recommend....</a:t>
            </a:r>
            <a:endParaRPr sz="6600"/>
          </a:p>
        </p:txBody>
      </p:sp>
      <p:sp>
        <p:nvSpPr>
          <p:cNvPr id="324" name="Google Shape;324;p46"/>
          <p:cNvSpPr txBox="1">
            <a:spLocks noGrp="1"/>
          </p:cNvSpPr>
          <p:nvPr>
            <p:ph type="subTitle" idx="1"/>
          </p:nvPr>
        </p:nvSpPr>
        <p:spPr>
          <a:xfrm>
            <a:off x="4724400" y="4114800"/>
            <a:ext cx="4191000" cy="198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395536" y="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omic Sans MS"/>
              <a:buNone/>
            </a:pPr>
            <a:r>
              <a:rPr lang="en-IE">
                <a:latin typeface="Comic Sans MS"/>
                <a:ea typeface="Comic Sans MS"/>
                <a:cs typeface="Comic Sans MS"/>
                <a:sym typeface="Comic Sans MS"/>
              </a:rPr>
              <a:t>You should…</a:t>
            </a:r>
            <a:endParaRPr/>
          </a:p>
        </p:txBody>
      </p:sp>
      <p:sp>
        <p:nvSpPr>
          <p:cNvPr id="331" name="Google Shape;331;p47"/>
          <p:cNvSpPr txBox="1">
            <a:spLocks noGrp="1"/>
          </p:cNvSpPr>
          <p:nvPr>
            <p:ph type="body" idx="1"/>
          </p:nvPr>
        </p:nvSpPr>
        <p:spPr>
          <a:xfrm>
            <a:off x="395536" y="1628800"/>
            <a:ext cx="8208912" cy="4896544"/>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Comic Sans MS"/>
              <a:buNone/>
            </a:pPr>
            <a:r>
              <a:rPr lang="en-IE" sz="2800">
                <a:latin typeface="Comic Sans MS"/>
                <a:ea typeface="Comic Sans MS"/>
                <a:cs typeface="Comic Sans MS"/>
                <a:sym typeface="Comic Sans MS"/>
              </a:rPr>
              <a:t>(a) Focus on what you think you’ll </a:t>
            </a:r>
            <a:r>
              <a:rPr lang="en-IE" sz="2800" b="1">
                <a:latin typeface="Comic Sans MS"/>
                <a:ea typeface="Comic Sans MS"/>
                <a:cs typeface="Comic Sans MS"/>
                <a:sym typeface="Comic Sans MS"/>
              </a:rPr>
              <a:t>enjoy</a:t>
            </a:r>
            <a:endParaRPr/>
          </a:p>
          <a:p>
            <a:pPr marL="609600" lvl="0" indent="-6096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a:p>
            <a:pPr marL="609600" lvl="0" indent="-609600" algn="l" rtl="0">
              <a:lnSpc>
                <a:spcPct val="90000"/>
              </a:lnSpc>
              <a:spcBef>
                <a:spcPts val="560"/>
              </a:spcBef>
              <a:spcAft>
                <a:spcPts val="0"/>
              </a:spcAft>
              <a:buClr>
                <a:schemeClr val="dk1"/>
              </a:buClr>
              <a:buSzPts val="2800"/>
              <a:buFont typeface="Comic Sans MS"/>
              <a:buNone/>
            </a:pPr>
            <a:r>
              <a:rPr lang="en-IE" sz="2800">
                <a:latin typeface="Comic Sans MS"/>
                <a:ea typeface="Comic Sans MS"/>
                <a:cs typeface="Comic Sans MS"/>
                <a:sym typeface="Comic Sans MS"/>
              </a:rPr>
              <a:t>(b) Consider the subjects you are </a:t>
            </a:r>
            <a:r>
              <a:rPr lang="en-IE" sz="2800" b="1">
                <a:latin typeface="Comic Sans MS"/>
                <a:ea typeface="Comic Sans MS"/>
                <a:cs typeface="Comic Sans MS"/>
                <a:sym typeface="Comic Sans MS"/>
              </a:rPr>
              <a:t>good at </a:t>
            </a:r>
            <a:r>
              <a:rPr lang="en-IE" sz="2800">
                <a:latin typeface="Comic Sans MS"/>
                <a:ea typeface="Comic Sans MS"/>
                <a:cs typeface="Comic Sans MS"/>
                <a:sym typeface="Comic Sans MS"/>
              </a:rPr>
              <a:t>and subjects which you may not have studied  before in Primary School</a:t>
            </a:r>
            <a:endParaRPr/>
          </a:p>
          <a:p>
            <a:pPr marL="609600" lvl="0" indent="-6096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a:p>
            <a:pPr marL="609600" lvl="0" indent="-609600" algn="l" rtl="0">
              <a:lnSpc>
                <a:spcPct val="90000"/>
              </a:lnSpc>
              <a:spcBef>
                <a:spcPts val="560"/>
              </a:spcBef>
              <a:spcAft>
                <a:spcPts val="0"/>
              </a:spcAft>
              <a:buClr>
                <a:schemeClr val="dk1"/>
              </a:buClr>
              <a:buSzPts val="2800"/>
              <a:buNone/>
            </a:pPr>
            <a:r>
              <a:rPr lang="en-IE" sz="2800">
                <a:latin typeface="Comic Sans MS"/>
                <a:ea typeface="Comic Sans MS"/>
                <a:cs typeface="Comic Sans MS"/>
                <a:sym typeface="Comic Sans MS"/>
              </a:rPr>
              <a:t>(c) Take into account the </a:t>
            </a:r>
            <a:r>
              <a:rPr lang="en-IE" sz="2800" b="1">
                <a:latin typeface="Comic Sans MS"/>
                <a:ea typeface="Comic Sans MS"/>
                <a:cs typeface="Comic Sans MS"/>
                <a:sym typeface="Comic Sans MS"/>
              </a:rPr>
              <a:t>work load </a:t>
            </a:r>
            <a:r>
              <a:rPr lang="en-IE" sz="2800">
                <a:latin typeface="Comic Sans MS"/>
                <a:ea typeface="Comic Sans MS"/>
                <a:cs typeface="Comic Sans MS"/>
                <a:sym typeface="Comic Sans MS"/>
              </a:rPr>
              <a:t>involved.</a:t>
            </a:r>
            <a:endParaRPr/>
          </a:p>
          <a:p>
            <a:pPr marL="609600" lvl="0" indent="-609600" algn="l" rtl="0">
              <a:lnSpc>
                <a:spcPct val="90000"/>
              </a:lnSpc>
              <a:spcBef>
                <a:spcPts val="560"/>
              </a:spcBef>
              <a:spcAft>
                <a:spcPts val="0"/>
              </a:spcAft>
              <a:buClr>
                <a:schemeClr val="dk1"/>
              </a:buClr>
              <a:buSzPts val="2800"/>
              <a:buNone/>
            </a:pPr>
            <a:endParaRPr sz="2800">
              <a:latin typeface="Comic Sans MS"/>
              <a:ea typeface="Comic Sans MS"/>
              <a:cs typeface="Comic Sans MS"/>
              <a:sym typeface="Comic Sans MS"/>
            </a:endParaRPr>
          </a:p>
          <a:p>
            <a:pPr marL="609600" lvl="0" indent="-609600" algn="l" rtl="0">
              <a:lnSpc>
                <a:spcPct val="90000"/>
              </a:lnSpc>
              <a:spcBef>
                <a:spcPts val="560"/>
              </a:spcBef>
              <a:spcAft>
                <a:spcPts val="0"/>
              </a:spcAft>
              <a:buClr>
                <a:schemeClr val="dk1"/>
              </a:buClr>
              <a:buSzPts val="2800"/>
              <a:buNone/>
            </a:pPr>
            <a:r>
              <a:rPr lang="en-IE" sz="2800">
                <a:latin typeface="Comic Sans MS"/>
                <a:ea typeface="Comic Sans MS"/>
                <a:cs typeface="Comic Sans MS"/>
                <a:sym typeface="Comic Sans MS"/>
              </a:rPr>
              <a:t>(d) Take the </a:t>
            </a:r>
            <a:r>
              <a:rPr lang="en-IE" sz="2800" b="1">
                <a:latin typeface="Comic Sans MS"/>
                <a:ea typeface="Comic Sans MS"/>
                <a:cs typeface="Comic Sans MS"/>
                <a:sym typeface="Comic Sans MS"/>
              </a:rPr>
              <a:t>Modern Language </a:t>
            </a:r>
            <a:r>
              <a:rPr lang="en-IE" sz="2800">
                <a:latin typeface="Comic Sans MS"/>
                <a:ea typeface="Comic Sans MS"/>
                <a:cs typeface="Comic Sans MS"/>
                <a:sym typeface="Comic Sans MS"/>
              </a:rPr>
              <a:t>(not compulsory)</a:t>
            </a:r>
            <a:endParaRPr>
              <a:latin typeface="Comic Sans MS"/>
              <a:ea typeface="Comic Sans MS"/>
              <a:cs typeface="Comic Sans MS"/>
              <a:sym typeface="Comic Sans MS"/>
            </a:endParaRPr>
          </a:p>
          <a:p>
            <a:pPr marL="609600" lvl="0" indent="-6096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a:p>
            <a:pPr marL="609600" lvl="0" indent="-6096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a:p>
            <a:pPr marL="609600" lvl="0" indent="-6096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a:p>
            <a:pPr marL="609600" lvl="0" indent="-6096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anim calcmode="lin" valueType="num">
                                      <p:cBhvr additive="base">
                                        <p:cTn id="7" dur="500"/>
                                        <p:tgtEl>
                                          <p:spTgt spid="3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1">
                                            <p:txEl>
                                              <p:pRg st="1" end="1"/>
                                            </p:txEl>
                                          </p:spTgt>
                                        </p:tgtEl>
                                        <p:attrNameLst>
                                          <p:attrName>style.visibility</p:attrName>
                                        </p:attrNameLst>
                                      </p:cBhvr>
                                      <p:to>
                                        <p:strVal val="visible"/>
                                      </p:to>
                                    </p:set>
                                    <p:anim calcmode="lin" valueType="num">
                                      <p:cBhvr additive="base">
                                        <p:cTn id="12" dur="500"/>
                                        <p:tgtEl>
                                          <p:spTgt spid="3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1">
                                            <p:txEl>
                                              <p:pRg st="2" end="2"/>
                                            </p:txEl>
                                          </p:spTgt>
                                        </p:tgtEl>
                                        <p:attrNameLst>
                                          <p:attrName>style.visibility</p:attrName>
                                        </p:attrNameLst>
                                      </p:cBhvr>
                                      <p:to>
                                        <p:strVal val="visible"/>
                                      </p:to>
                                    </p:set>
                                    <p:anim calcmode="lin" valueType="num">
                                      <p:cBhvr additive="base">
                                        <p:cTn id="17" dur="500"/>
                                        <p:tgtEl>
                                          <p:spTgt spid="3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1">
                                            <p:txEl>
                                              <p:pRg st="3" end="3"/>
                                            </p:txEl>
                                          </p:spTgt>
                                        </p:tgtEl>
                                        <p:attrNameLst>
                                          <p:attrName>style.visibility</p:attrName>
                                        </p:attrNameLst>
                                      </p:cBhvr>
                                      <p:to>
                                        <p:strVal val="visible"/>
                                      </p:to>
                                    </p:set>
                                    <p:anim calcmode="lin" valueType="num">
                                      <p:cBhvr additive="base">
                                        <p:cTn id="22" dur="500"/>
                                        <p:tgtEl>
                                          <p:spTgt spid="3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1">
                                            <p:txEl>
                                              <p:pRg st="4" end="4"/>
                                            </p:txEl>
                                          </p:spTgt>
                                        </p:tgtEl>
                                        <p:attrNameLst>
                                          <p:attrName>style.visibility</p:attrName>
                                        </p:attrNameLst>
                                      </p:cBhvr>
                                      <p:to>
                                        <p:strVal val="visible"/>
                                      </p:to>
                                    </p:set>
                                    <p:anim calcmode="lin" valueType="num">
                                      <p:cBhvr additive="base">
                                        <p:cTn id="27" dur="500"/>
                                        <p:tgtEl>
                                          <p:spTgt spid="3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1">
                                            <p:txEl>
                                              <p:pRg st="5" end="5"/>
                                            </p:txEl>
                                          </p:spTgt>
                                        </p:tgtEl>
                                        <p:attrNameLst>
                                          <p:attrName>style.visibility</p:attrName>
                                        </p:attrNameLst>
                                      </p:cBhvr>
                                      <p:to>
                                        <p:strVal val="visible"/>
                                      </p:to>
                                    </p:set>
                                    <p:anim calcmode="lin" valueType="num">
                                      <p:cBhvr additive="base">
                                        <p:cTn id="32" dur="500"/>
                                        <p:tgtEl>
                                          <p:spTgt spid="3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1">
                                            <p:txEl>
                                              <p:pRg st="6" end="6"/>
                                            </p:txEl>
                                          </p:spTgt>
                                        </p:tgtEl>
                                        <p:attrNameLst>
                                          <p:attrName>style.visibility</p:attrName>
                                        </p:attrNameLst>
                                      </p:cBhvr>
                                      <p:to>
                                        <p:strVal val="visible"/>
                                      </p:to>
                                    </p:set>
                                    <p:anim calcmode="lin" valueType="num">
                                      <p:cBhvr additive="base">
                                        <p:cTn id="37" dur="500"/>
                                        <p:tgtEl>
                                          <p:spTgt spid="3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31">
                                            <p:txEl>
                                              <p:pRg st="7" end="7"/>
                                            </p:txEl>
                                          </p:spTgt>
                                        </p:tgtEl>
                                        <p:attrNameLst>
                                          <p:attrName>style.visibility</p:attrName>
                                        </p:attrNameLst>
                                      </p:cBhvr>
                                      <p:to>
                                        <p:strVal val="visible"/>
                                      </p:to>
                                    </p:set>
                                    <p:anim calcmode="lin" valueType="num">
                                      <p:cBhvr additive="base">
                                        <p:cTn id="42" dur="500"/>
                                        <p:tgtEl>
                                          <p:spTgt spid="33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1">
                                            <p:txEl>
                                              <p:pRg st="8" end="8"/>
                                            </p:txEl>
                                          </p:spTgt>
                                        </p:tgtEl>
                                        <p:attrNameLst>
                                          <p:attrName>style.visibility</p:attrName>
                                        </p:attrNameLst>
                                      </p:cBhvr>
                                      <p:to>
                                        <p:strVal val="visible"/>
                                      </p:to>
                                    </p:set>
                                    <p:anim calcmode="lin" valueType="num">
                                      <p:cBhvr additive="base">
                                        <p:cTn id="47" dur="500"/>
                                        <p:tgtEl>
                                          <p:spTgt spid="3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1">
                                            <p:txEl>
                                              <p:pRg st="9" end="9"/>
                                            </p:txEl>
                                          </p:spTgt>
                                        </p:tgtEl>
                                        <p:attrNameLst>
                                          <p:attrName>style.visibility</p:attrName>
                                        </p:attrNameLst>
                                      </p:cBhvr>
                                      <p:to>
                                        <p:strVal val="visible"/>
                                      </p:to>
                                    </p:set>
                                    <p:anim calcmode="lin" valueType="num">
                                      <p:cBhvr additive="base">
                                        <p:cTn id="52" dur="500"/>
                                        <p:tgtEl>
                                          <p:spTgt spid="33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31">
                                            <p:txEl>
                                              <p:pRg st="10" end="10"/>
                                            </p:txEl>
                                          </p:spTgt>
                                        </p:tgtEl>
                                        <p:attrNameLst>
                                          <p:attrName>style.visibility</p:attrName>
                                        </p:attrNameLst>
                                      </p:cBhvr>
                                      <p:to>
                                        <p:strVal val="visible"/>
                                      </p:to>
                                    </p:set>
                                    <p:anim calcmode="lin" valueType="num">
                                      <p:cBhvr additive="base">
                                        <p:cTn id="57" dur="500"/>
                                        <p:tgtEl>
                                          <p:spTgt spid="33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body" idx="1"/>
          </p:nvPr>
        </p:nvSpPr>
        <p:spPr>
          <a:xfrm>
            <a:off x="251520" y="2276872"/>
            <a:ext cx="8686800" cy="4953000"/>
          </a:xfrm>
          <a:prstGeom prst="rect">
            <a:avLst/>
          </a:prstGeom>
          <a:noFill/>
          <a:ln>
            <a:noFill/>
          </a:ln>
        </p:spPr>
        <p:txBody>
          <a:bodyPr spcFirstLastPara="1" wrap="square" lIns="91425" tIns="45700" rIns="91425" bIns="45700" anchor="t" anchorCtr="0">
            <a:noAutofit/>
          </a:bodyPr>
          <a:lstStyle/>
          <a:p>
            <a:pPr marL="533400" lvl="0" indent="-533400" algn="l" rtl="0">
              <a:lnSpc>
                <a:spcPct val="90000"/>
              </a:lnSpc>
              <a:spcBef>
                <a:spcPts val="0"/>
              </a:spcBef>
              <a:spcAft>
                <a:spcPts val="0"/>
              </a:spcAft>
              <a:buClr>
                <a:schemeClr val="dk1"/>
              </a:buClr>
              <a:buSzPts val="2800"/>
              <a:buFont typeface="Comic Sans MS"/>
              <a:buNone/>
            </a:pPr>
            <a:r>
              <a:rPr lang="en-IE" sz="2800">
                <a:latin typeface="Comic Sans MS"/>
                <a:ea typeface="Comic Sans MS"/>
                <a:cs typeface="Comic Sans MS"/>
                <a:sym typeface="Comic Sans MS"/>
              </a:rPr>
              <a:t>(e)  Talk to friends/brothers/sisters who study it.</a:t>
            </a:r>
            <a:endParaRPr sz="2800">
              <a:latin typeface="Comic Sans MS"/>
              <a:ea typeface="Comic Sans MS"/>
              <a:cs typeface="Comic Sans MS"/>
              <a:sym typeface="Comic Sans MS"/>
            </a:endParaRPr>
          </a:p>
          <a:p>
            <a:pPr marL="533400" lvl="0" indent="-533400" algn="l" rtl="0">
              <a:lnSpc>
                <a:spcPct val="90000"/>
              </a:lnSpc>
              <a:spcBef>
                <a:spcPts val="0"/>
              </a:spcBef>
              <a:spcAft>
                <a:spcPts val="0"/>
              </a:spcAft>
              <a:buClr>
                <a:schemeClr val="dk1"/>
              </a:buClr>
              <a:buSzPts val="2800"/>
              <a:buFont typeface="Comic Sans MS"/>
              <a:buNone/>
            </a:pPr>
            <a:endParaRPr sz="2800">
              <a:latin typeface="Comic Sans MS"/>
              <a:ea typeface="Comic Sans MS"/>
              <a:cs typeface="Comic Sans MS"/>
              <a:sym typeface="Comic Sans MS"/>
            </a:endParaRPr>
          </a:p>
          <a:p>
            <a:pPr marL="533400" lvl="0" indent="-533400" algn="l" rtl="0">
              <a:lnSpc>
                <a:spcPct val="90000"/>
              </a:lnSpc>
              <a:spcBef>
                <a:spcPts val="0"/>
              </a:spcBef>
              <a:spcAft>
                <a:spcPts val="0"/>
              </a:spcAft>
              <a:buClr>
                <a:schemeClr val="dk1"/>
              </a:buClr>
              <a:buSzPts val="2800"/>
              <a:buFont typeface="Comic Sans MS"/>
              <a:buNone/>
            </a:pPr>
            <a:r>
              <a:rPr lang="en-IE" sz="2800">
                <a:latin typeface="Comic Sans MS"/>
                <a:ea typeface="Comic Sans MS"/>
                <a:cs typeface="Comic Sans MS"/>
                <a:sym typeface="Comic Sans MS"/>
              </a:rPr>
              <a:t>(f) Try not to pick subjects based on what their friends are doing.</a:t>
            </a:r>
            <a:endParaRPr sz="2800">
              <a:latin typeface="Comic Sans MS"/>
              <a:ea typeface="Comic Sans MS"/>
              <a:cs typeface="Comic Sans MS"/>
              <a:sym typeface="Comic Sans MS"/>
            </a:endParaRPr>
          </a:p>
          <a:p>
            <a:pPr marL="533400" lvl="0" indent="-5334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a:p>
            <a:pPr marL="533400" lvl="0" indent="-533400" algn="l" rtl="0">
              <a:lnSpc>
                <a:spcPct val="90000"/>
              </a:lnSpc>
              <a:spcBef>
                <a:spcPts val="560"/>
              </a:spcBef>
              <a:spcAft>
                <a:spcPts val="0"/>
              </a:spcAft>
              <a:buClr>
                <a:schemeClr val="dk1"/>
              </a:buClr>
              <a:buSzPts val="2800"/>
              <a:buNone/>
            </a:pPr>
            <a:r>
              <a:rPr lang="en-IE" sz="2800">
                <a:latin typeface="Comic Sans MS"/>
                <a:ea typeface="Comic Sans MS"/>
                <a:cs typeface="Comic Sans MS"/>
                <a:sym typeface="Comic Sans MS"/>
              </a:rPr>
              <a:t>(g) Take a look at: JCT.ie for more information on each subject.</a:t>
            </a:r>
            <a:endParaRPr/>
          </a:p>
          <a:p>
            <a:pPr marL="533400" lvl="0" indent="-533400" algn="l" rtl="0">
              <a:lnSpc>
                <a:spcPct val="90000"/>
              </a:lnSpc>
              <a:spcBef>
                <a:spcPts val="560"/>
              </a:spcBef>
              <a:spcAft>
                <a:spcPts val="0"/>
              </a:spcAft>
              <a:buClr>
                <a:schemeClr val="dk1"/>
              </a:buClr>
              <a:buSzPts val="2800"/>
              <a:buNone/>
            </a:pPr>
            <a:r>
              <a:rPr lang="en-IE" sz="2800">
                <a:latin typeface="Comic Sans MS"/>
                <a:ea typeface="Comic Sans MS"/>
                <a:cs typeface="Comic Sans MS"/>
                <a:sym typeface="Comic Sans MS"/>
              </a:rPr>
              <a:t>  </a:t>
            </a:r>
            <a:endParaRPr/>
          </a:p>
          <a:p>
            <a:pPr marL="533400" lvl="0" indent="-533400" algn="l" rtl="0">
              <a:lnSpc>
                <a:spcPct val="90000"/>
              </a:lnSpc>
              <a:spcBef>
                <a:spcPts val="560"/>
              </a:spcBef>
              <a:spcAft>
                <a:spcPts val="0"/>
              </a:spcAft>
              <a:buClr>
                <a:schemeClr val="dk1"/>
              </a:buClr>
              <a:buSzPts val="2800"/>
              <a:buFont typeface="Calibri"/>
              <a:buNone/>
            </a:pPr>
            <a:endParaRPr sz="2800">
              <a:latin typeface="Comic Sans MS"/>
              <a:ea typeface="Comic Sans MS"/>
              <a:cs typeface="Comic Sans MS"/>
              <a:sym typeface="Comic Sans MS"/>
            </a:endParaRPr>
          </a:p>
        </p:txBody>
      </p:sp>
      <p:sp>
        <p:nvSpPr>
          <p:cNvPr id="337" name="Google Shape;337;p48"/>
          <p:cNvSpPr txBox="1">
            <a:spLocks noGrp="1"/>
          </p:cNvSpPr>
          <p:nvPr>
            <p:ph type="title"/>
          </p:nvPr>
        </p:nvSpPr>
        <p:spPr>
          <a:xfrm>
            <a:off x="323528" y="260648"/>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omic Sans MS"/>
              <a:buNone/>
            </a:pPr>
            <a:r>
              <a:rPr lang="en-IE">
                <a:latin typeface="Comic Sans MS"/>
                <a:ea typeface="Comic Sans MS"/>
                <a:cs typeface="Comic Sans MS"/>
                <a:sym typeface="Comic Sans MS"/>
              </a:rPr>
              <a:t>You should…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anim calcmode="lin" valueType="num">
                                      <p:cBhvr additive="base">
                                        <p:cTn id="7" dur="500"/>
                                        <p:tgtEl>
                                          <p:spTgt spid="3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6">
                                            <p:txEl>
                                              <p:pRg st="1" end="1"/>
                                            </p:txEl>
                                          </p:spTgt>
                                        </p:tgtEl>
                                        <p:attrNameLst>
                                          <p:attrName>style.visibility</p:attrName>
                                        </p:attrNameLst>
                                      </p:cBhvr>
                                      <p:to>
                                        <p:strVal val="visible"/>
                                      </p:to>
                                    </p:set>
                                    <p:anim calcmode="lin" valueType="num">
                                      <p:cBhvr additive="base">
                                        <p:cTn id="12" dur="500"/>
                                        <p:tgtEl>
                                          <p:spTgt spid="3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6">
                                            <p:txEl>
                                              <p:pRg st="2" end="2"/>
                                            </p:txEl>
                                          </p:spTgt>
                                        </p:tgtEl>
                                        <p:attrNameLst>
                                          <p:attrName>style.visibility</p:attrName>
                                        </p:attrNameLst>
                                      </p:cBhvr>
                                      <p:to>
                                        <p:strVal val="visible"/>
                                      </p:to>
                                    </p:set>
                                    <p:anim calcmode="lin" valueType="num">
                                      <p:cBhvr additive="base">
                                        <p:cTn id="17" dur="500"/>
                                        <p:tgtEl>
                                          <p:spTgt spid="3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6">
                                            <p:txEl>
                                              <p:pRg st="3" end="3"/>
                                            </p:txEl>
                                          </p:spTgt>
                                        </p:tgtEl>
                                        <p:attrNameLst>
                                          <p:attrName>style.visibility</p:attrName>
                                        </p:attrNameLst>
                                      </p:cBhvr>
                                      <p:to>
                                        <p:strVal val="visible"/>
                                      </p:to>
                                    </p:set>
                                    <p:anim calcmode="lin" valueType="num">
                                      <p:cBhvr additive="base">
                                        <p:cTn id="22" dur="500"/>
                                        <p:tgtEl>
                                          <p:spTgt spid="3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6">
                                            <p:txEl>
                                              <p:pRg st="4" end="4"/>
                                            </p:txEl>
                                          </p:spTgt>
                                        </p:tgtEl>
                                        <p:attrNameLst>
                                          <p:attrName>style.visibility</p:attrName>
                                        </p:attrNameLst>
                                      </p:cBhvr>
                                      <p:to>
                                        <p:strVal val="visible"/>
                                      </p:to>
                                    </p:set>
                                    <p:anim calcmode="lin" valueType="num">
                                      <p:cBhvr additive="base">
                                        <p:cTn id="27" dur="500"/>
                                        <p:tgtEl>
                                          <p:spTgt spid="3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6">
                                            <p:txEl>
                                              <p:pRg st="5" end="5"/>
                                            </p:txEl>
                                          </p:spTgt>
                                        </p:tgtEl>
                                        <p:attrNameLst>
                                          <p:attrName>style.visibility</p:attrName>
                                        </p:attrNameLst>
                                      </p:cBhvr>
                                      <p:to>
                                        <p:strVal val="visible"/>
                                      </p:to>
                                    </p:set>
                                    <p:anim calcmode="lin" valueType="num">
                                      <p:cBhvr additive="base">
                                        <p:cTn id="32" dur="500"/>
                                        <p:tgtEl>
                                          <p:spTgt spid="33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6">
                                            <p:txEl>
                                              <p:pRg st="6" end="6"/>
                                            </p:txEl>
                                          </p:spTgt>
                                        </p:tgtEl>
                                        <p:attrNameLst>
                                          <p:attrName>style.visibility</p:attrName>
                                        </p:attrNameLst>
                                      </p:cBhvr>
                                      <p:to>
                                        <p:strVal val="visible"/>
                                      </p:to>
                                    </p:set>
                                    <p:anim calcmode="lin" valueType="num">
                                      <p:cBhvr additive="base">
                                        <p:cTn id="37" dur="500"/>
                                        <p:tgtEl>
                                          <p:spTgt spid="33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ctrTitle"/>
          </p:nvPr>
        </p:nvSpPr>
        <p:spPr>
          <a:xfrm>
            <a:off x="228600" y="990600"/>
            <a:ext cx="86868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E" sz="5400"/>
              <a:t>Best of Luck with your Decision!!</a:t>
            </a:r>
            <a:endParaRPr sz="5400"/>
          </a:p>
        </p:txBody>
      </p:sp>
      <p:sp>
        <p:nvSpPr>
          <p:cNvPr id="344" name="Google Shape;344;p49"/>
          <p:cNvSpPr txBox="1">
            <a:spLocks noGrp="1"/>
          </p:cNvSpPr>
          <p:nvPr>
            <p:ph type="subTitle" idx="1"/>
          </p:nvPr>
        </p:nvSpPr>
        <p:spPr>
          <a:xfrm>
            <a:off x="4724400" y="4114800"/>
            <a:ext cx="4191000" cy="1981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IE"/>
              <a:t>Donnchadh O Mahony</a:t>
            </a:r>
            <a:endParaRPr/>
          </a:p>
          <a:p>
            <a:pPr marL="0" lvl="0" indent="0" algn="ctr" rtl="0">
              <a:spcBef>
                <a:spcPts val="640"/>
              </a:spcBef>
              <a:spcAft>
                <a:spcPts val="0"/>
              </a:spcAft>
              <a:buClr>
                <a:schemeClr val="dk1"/>
              </a:buClr>
              <a:buSzPts val="3200"/>
              <a:buNone/>
            </a:pPr>
            <a:r>
              <a:rPr lang="en-IE"/>
              <a:t>Guidance Counsellor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467544" y="1700808"/>
            <a:ext cx="77724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Three Other Subjects….</a:t>
            </a:r>
            <a:endParaRPr/>
          </a:p>
        </p:txBody>
      </p:sp>
      <p:sp>
        <p:nvSpPr>
          <p:cNvPr id="126" name="Google Shape;126;p16"/>
          <p:cNvSpPr txBox="1">
            <a:spLocks noGrp="1"/>
          </p:cNvSpPr>
          <p:nvPr>
            <p:ph type="body" idx="1"/>
          </p:nvPr>
        </p:nvSpPr>
        <p:spPr>
          <a:xfrm>
            <a:off x="685800" y="3124200"/>
            <a:ext cx="7772400" cy="9144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4400"/>
              <a:buNone/>
            </a:pPr>
            <a:r>
              <a:rPr lang="en-IE" sz="4400" i="1"/>
              <a:t>What to Choose?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323528" y="332656"/>
            <a:ext cx="77724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Loreto College Subject Options</a:t>
            </a:r>
            <a:endParaRPr/>
          </a:p>
        </p:txBody>
      </p:sp>
      <p:sp>
        <p:nvSpPr>
          <p:cNvPr id="133" name="Google Shape;133;p17"/>
          <p:cNvSpPr txBox="1">
            <a:spLocks noGrp="1"/>
          </p:cNvSpPr>
          <p:nvPr>
            <p:ph type="body" idx="1"/>
          </p:nvPr>
        </p:nvSpPr>
        <p:spPr>
          <a:xfrm>
            <a:off x="467544" y="1340768"/>
            <a:ext cx="8229600" cy="530120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Font typeface="Calibri"/>
              <a:buChar char="•"/>
            </a:pPr>
            <a:r>
              <a:rPr lang="en-IE" sz="3600" dirty="0"/>
              <a:t>Visual Art</a:t>
            </a:r>
            <a:endParaRPr dirty="0"/>
          </a:p>
          <a:p>
            <a:pPr marL="342900" lvl="0" indent="-342900" algn="l" rtl="0">
              <a:spcBef>
                <a:spcPts val="720"/>
              </a:spcBef>
              <a:spcAft>
                <a:spcPts val="0"/>
              </a:spcAft>
              <a:buClr>
                <a:schemeClr val="dk1"/>
              </a:buClr>
              <a:buSzPts val="3600"/>
              <a:buFont typeface="Calibri"/>
              <a:buChar char="•"/>
            </a:pPr>
            <a:r>
              <a:rPr lang="en-IE" sz="3600" dirty="0"/>
              <a:t>Home Economics</a:t>
            </a:r>
            <a:endParaRPr dirty="0"/>
          </a:p>
          <a:p>
            <a:pPr marL="342900" lvl="0" indent="-342900" algn="l" rtl="0">
              <a:spcBef>
                <a:spcPts val="720"/>
              </a:spcBef>
              <a:spcAft>
                <a:spcPts val="0"/>
              </a:spcAft>
              <a:buClr>
                <a:schemeClr val="dk1"/>
              </a:buClr>
              <a:buSzPts val="3600"/>
              <a:buFont typeface="Calibri"/>
              <a:buChar char="•"/>
            </a:pPr>
            <a:r>
              <a:rPr lang="en-IE" sz="3600" dirty="0"/>
              <a:t>Music</a:t>
            </a:r>
            <a:endParaRPr dirty="0"/>
          </a:p>
          <a:p>
            <a:pPr marL="342900" lvl="0" indent="-342900" algn="l" rtl="0">
              <a:spcBef>
                <a:spcPts val="720"/>
              </a:spcBef>
              <a:spcAft>
                <a:spcPts val="0"/>
              </a:spcAft>
              <a:buClr>
                <a:schemeClr val="dk1"/>
              </a:buClr>
              <a:buSzPts val="3600"/>
              <a:buFont typeface="Calibri"/>
              <a:buChar char="•"/>
            </a:pPr>
            <a:r>
              <a:rPr lang="en-IE" sz="3600" dirty="0"/>
              <a:t>German</a:t>
            </a:r>
            <a:endParaRPr dirty="0"/>
          </a:p>
          <a:p>
            <a:pPr marL="342900" lvl="0" indent="-342900" algn="l" rtl="0">
              <a:spcBef>
                <a:spcPts val="720"/>
              </a:spcBef>
              <a:spcAft>
                <a:spcPts val="0"/>
              </a:spcAft>
              <a:buClr>
                <a:schemeClr val="dk1"/>
              </a:buClr>
              <a:buSzPts val="3600"/>
              <a:buFont typeface="Calibri"/>
              <a:buChar char="•"/>
            </a:pPr>
            <a:r>
              <a:rPr lang="en-IE" sz="3600" dirty="0"/>
              <a:t>Spanish</a:t>
            </a:r>
            <a:endParaRPr dirty="0"/>
          </a:p>
          <a:p>
            <a:pPr marL="342900" lvl="0" indent="-342900" algn="l" rtl="0">
              <a:spcBef>
                <a:spcPts val="720"/>
              </a:spcBef>
              <a:spcAft>
                <a:spcPts val="0"/>
              </a:spcAft>
              <a:buClr>
                <a:schemeClr val="dk1"/>
              </a:buClr>
              <a:buSzPts val="3600"/>
              <a:buFont typeface="Calibri"/>
              <a:buChar char="•"/>
            </a:pPr>
            <a:r>
              <a:rPr lang="en-IE" sz="3600" dirty="0"/>
              <a:t>French</a:t>
            </a:r>
            <a:endParaRPr dirty="0"/>
          </a:p>
          <a:p>
            <a:pPr marL="342900" lvl="0" indent="-342900" algn="l" rtl="0">
              <a:spcBef>
                <a:spcPts val="720"/>
              </a:spcBef>
              <a:spcAft>
                <a:spcPts val="0"/>
              </a:spcAft>
              <a:buClr>
                <a:schemeClr val="dk1"/>
              </a:buClr>
              <a:buSzPts val="3600"/>
              <a:buFont typeface="Calibri"/>
              <a:buChar char="•"/>
            </a:pPr>
            <a:r>
              <a:rPr lang="en-IE" sz="3600" dirty="0"/>
              <a:t>Business Studies</a:t>
            </a:r>
            <a:endParaRPr dirty="0"/>
          </a:p>
          <a:p>
            <a:pPr marL="342900" lvl="0" indent="-342900" algn="l" rtl="0">
              <a:spcBef>
                <a:spcPts val="720"/>
              </a:spcBef>
              <a:spcAft>
                <a:spcPts val="0"/>
              </a:spcAft>
              <a:buClr>
                <a:schemeClr val="dk1"/>
              </a:buClr>
              <a:buSzPts val="3600"/>
              <a:buFont typeface="Calibri"/>
              <a:buChar char="•"/>
            </a:pPr>
            <a:r>
              <a:rPr lang="en-IE" sz="3600" dirty="0"/>
              <a:t>Classical Studies with </a:t>
            </a:r>
            <a:r>
              <a:rPr lang="en-IE" sz="3600" dirty="0" smtClean="0"/>
              <a:t>Latin*</a:t>
            </a:r>
            <a:endParaRPr dirty="0"/>
          </a:p>
          <a:p>
            <a:pPr marL="342900" lvl="0" indent="-114300" algn="l" rtl="0">
              <a:spcBef>
                <a:spcPts val="720"/>
              </a:spcBef>
              <a:spcAft>
                <a:spcPts val="0"/>
              </a:spcAft>
              <a:buClr>
                <a:schemeClr val="dk1"/>
              </a:buClr>
              <a:buSzPts val="3600"/>
              <a:buFont typeface="Calibri"/>
              <a:buNone/>
            </a:pPr>
            <a:endParaRPr sz="3600" dirty="0"/>
          </a:p>
          <a:p>
            <a:pPr marL="342900" lvl="0" indent="-114300" algn="l" rtl="0">
              <a:spcBef>
                <a:spcPts val="720"/>
              </a:spcBef>
              <a:spcAft>
                <a:spcPts val="0"/>
              </a:spcAft>
              <a:buClr>
                <a:schemeClr val="dk1"/>
              </a:buClr>
              <a:buSzPts val="3600"/>
              <a:buFont typeface="Calibri"/>
              <a:buNone/>
            </a:pPr>
            <a:endParaRPr sz="3600" dirty="0"/>
          </a:p>
          <a:p>
            <a:pPr marL="342900" lvl="0" indent="-114300" algn="l" rtl="0">
              <a:spcBef>
                <a:spcPts val="720"/>
              </a:spcBef>
              <a:spcAft>
                <a:spcPts val="0"/>
              </a:spcAft>
              <a:buClr>
                <a:schemeClr val="dk1"/>
              </a:buClr>
              <a:buSzPts val="3600"/>
              <a:buFont typeface="Calibri"/>
              <a:buNone/>
            </a:pPr>
            <a:endParaRPr sz="3600" dirty="0"/>
          </a:p>
        </p:txBody>
      </p:sp>
      <p:pic>
        <p:nvPicPr>
          <p:cNvPr id="134" name="Google Shape;134;p17" descr="http://t2.gstatic.com/images?q=tbn:ANd9GcRFWblhXGuURAX-wvtMmIQXUzQ58O_SweleCM37CVehRVQQYO3r"/>
          <p:cNvPicPr preferRelativeResize="0"/>
          <p:nvPr/>
        </p:nvPicPr>
        <p:blipFill rotWithShape="1">
          <a:blip r:embed="rId3">
            <a:alphaModFix/>
          </a:blip>
          <a:srcRect/>
          <a:stretch/>
        </p:blipFill>
        <p:spPr>
          <a:xfrm>
            <a:off x="5004048" y="2109787"/>
            <a:ext cx="1600200" cy="263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Visual Art</a:t>
            </a:r>
            <a:endParaRPr/>
          </a:p>
        </p:txBody>
      </p:sp>
      <p:sp>
        <p:nvSpPr>
          <p:cNvPr id="140" name="Google Shape;140;p18"/>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sp>
        <p:nvSpPr>
          <p:cNvPr id="141" name="Google Shape;141;p18" descr="data:image/jpeg;base64,/9j/4AAQSkZJRgABAQAAAQABAAD/2wCEAAkGBhMSERUTExQWFRUVGRkZGBgYGRsfGhwfHB0cHBgeHR0ZHiYgHSEjGh4YHy8gJCcpLSwsHB8xNTAqNSYrLCkBCQoKDgwOGg8PGiwjHyQpLCs0LiwvLC8vNCwsLCwsNC0sLCwvLCovLDAvLCwsLiwsLCwsLCosLSopLCwsLCwsLP/AABEIALcBEwMBIgACEQEDEQH/xAAbAAACAgMBAAAAAAAAAAAAAAAEBQMGAAECB//EAEIQAAIBAgQEBAQDBgQFBAMBAAECEQMhAAQSMQVBUWETInGBBjKRoUKxwRQjUtHh8DNicoIHFZKi0hZDwvGDsuJT/8QAGgEAAwEBAQEAAAAAAAAAAAAAAgMEBQEABv/EADMRAAEEAAMGBQMEAwADAAAAAAEAAgMREiExBEFRYXHwEyKBkaGxwdEFMuHxFCNCJDNS/9oADAMBAAIRAxEAPwCl/EFYFQkNPKQQDblIvzGAKPwuXQMafzHeTMQsCAY3nlN8MviWp/h6j1222xHlaznQBJFrcpthQvAKTgLJC2nwjo3RCSbK0Tb1vjun8OqlUs1NNI5FAYHoBYjvGLGKC0vMzAtptBBKzy1CdJ5km8EAYiyudgrpQQN7mO02x1rZSC07117mMcJRo3IjPvLdxUGUpogJAUiQBKxE7zpYRyvfvgpuKbKqg8jYD77/AHnBni0qhGqmqvza45Wuo2O17dcdn4fAYNTIJMTsZB5ebyuOxg+p3WbjbcgI74qgzte7yEHfX8IKjmf2gkizU/mUgx+pHP8Aintialn9bFFW47gg8olZG/8AXEHFuEhPMwameTw7IRaIYfvKZ7MHB6jA4ymoAGsCJ1GVM2tII0T6wcURTtZH5NDvSppJHu8+o3IfjCFGDSAfKzAGSDe1rT1g4Dq1PFWahlRsvf1Nyf8ATgzOcQekuiSTYyRaL9SZJtz5Yj4Rw8sS0tqPywupj1N2AA7k94OGQyPI82dqKYB1V1UdPhVIxJRZ3UNpf6sCo++DV+H6OnUDUXoQFqAerowv2jDal8D1KtPbQgvJ8zm/+RBA9Prjin/w+rIwNOsyk8rj8wR9sJdPG1xBKfTy0cVG/A6DXRqmogDzQZjoJG/b6Yky/wAPMIbyVEMBgNU+h8sqRzPrfBOSaskiumtRuQBP12OxsYxKtFdYbLVIg+ZC1pkCGn5eQk9tsAZI5n0M0vwy0apfnuFoKoYKTpIlXIKkdNSRpi0bfzJ4DUympxoVNcApUAYHeBLDffvyE4ZV9FddDylZL6hIdSdiRz/1LIjeZwjeVcioo1EQ5A8tRdtUc97xcTzgDFTWAbklyn438KUAbJo1RpZNp5giY+hG3MmMVHNZOpl3mTH8S/S/8j6dsejcOoL4ZQnWjciZgdjuY73GxwszOR0alrDWhgK3UdCZsw2B25GVIhQla55ZvCoML2sDxoVT8twWgaYZVLNcsC3LqoEW5kbiemx2QyWSoMHq06pBFjrOgntF7d2HviR+AmkS1JieagTeN9PMMOaG45dMZwviQudKtM+JTIlWEeZgPSdQHqOcLlY8tNX9PYrjXAG07pZvKVBADgci0GO1jPvv3OO0+H6Buoap2FVv/wBTiu5ngzCauTbWm/gsfOOyH8fYb9sB5T4j1eVhDLbo6kbgg735H7Y9DFA9vke5p6n6ZH5pLeZg79jXD2Pocwfa1aE4fklYrUplDaDVSuU921hcTNopKxQUKRWNqYkg7EalMjuDhZluNwIFV0PIzb3VpUe2Dk43mV+bRXTkGCqfZlEA+oPocTz/AKfOPOx2Mdb79fdOjnhccDxgdwIr1B3/AF5JXmPjFydJqq1xaCPsGEY7z1SoUqsKUnxAuz3FzMTbbFnpZWEesgUApJUWZRPMSwnuI2G2BsxmVrZVjpcPqBa25vMDEZ2kxOwsjqiAchy5WrWbLHJRMmvfFUfP1MxUPmVBACiReAIG5J2xDmnzLNNSu5bqgiPdQuLNS4Q8q2kwSLMAszEDzR1xYF4C5NMqqiwBtOzHmojaMaHjuAt+XfVFPBDEAGOLr70pee5PKB/nfMFxMMWJ3I02JJHOb/0sS8KUCUNRi0TrJsephjNrzy59MXLMcBAeq8DzXHQG4v7kHFV4jngjyR5ACDvG0crxt7Ygj2h+1PIiBoKY4GZOICRcVUo1tpAPMkG/1IEwJx38PLrrJMXPXb+7YWcSqtLkklj69YJmezA+198GfDNM+MjagsmwJgEx9+mNfZxhyJXgrz8d5YDh1W+wB+4/v2x5jkMrNNCFmQLgC/Tnj1X40g8MqmQfLeOsY894VWQZZJaDpAgaeU9R0w4E2bUb1tMpb8Q+n88ZgqlmAAB4n1elP5YzHbQWlXxUphPf8sH8C4gqUgrUEqc9Z1Br8gZgdML/AIk2p+VlF94PLsTg/huZp08uNTFXMCQmq3mIAuLkkzfYDviIxiSMNP4WhC7C8mryRyvRMATTYiSCNS/9S3H/AEn1waKVXQAqJUA5AguOfIavqfbCGrWRWBl79VVgZuDHiW9jPph7+yrpQss6gCG0usfUkdbScdZGcgx33Sp5MLXvkGW/lz/pcioikMykEG2qRfa1m/NcbyucdIenXVCeVRIn0YahHLfB9OlUUU2nyMY8wNUejD5wDHIHHWYy6uWUZcVI8pNCsYHdkbUFPWQMOkY9/lOnv9VPs7owyyehS8cRZWlUBb8QVt/TYj3B9DgbPMzDzoys9vM0MwBFrADkNlGI6+WKCRSqqJiXRSJ/1g39hgXhlN62YWmKki5aCRa42a5HcDeemFSRAZ3onCTLTJOOA/DBqUy9adE2SL2O88vbfFnNKlRUeGgVV303Pvyn/wCsar8SFOiqhY1CFkwABAmY2tFsQVOMrTXSoHyySAIEdDuTM/bfE+xSSzYseWZy5Ed/XgmSR4GCRunHmmtPjDTCsYIlR+doBB7XGNLm264WZfNeNdSdcAFoO259LRbtgqmpZ9JUdZEiOm4g+2J3bIJWhod+O/ZUDavBbiewHjlmp8hm1MgwrA3VrTc6SDPvHLC/jnwmFqDMZVtJJnSBblNtr3tgnwRSY/KxkESJgj77YkpcZVSBCrIMibGIAABPljoMaGwbMyOyaxDXPOuak2omQB0d0eSrGZqapJUrVQTpGxsJCzupNiu4JsTsA/8AmqsdNTzLyJsehDEXneGHL3GLIMklaq7ABl6TEgi4JBmR19N8VHjeTenVZmQRyC2EXgCZmT174skc1ppps6qKK5AcQ07y6fCair+zuNTHwKt1e0ow6xzA58xO4FnFHOpU/dVDTdlv5SCrdCOhIIt36YrvB80r0zSYzTYgCd6Ti6g9jaPpsbL+I1fCJ0rD07EDbTEfa4xCIxMSdHN7/tVt2kxeQiwUxztRtTAg6RJi41pyZG/iSd+m+zArOIZT958wWp86vsKoN1aZ8j9eWqZIIky0eIA010XqU2JBn8BuVjmOfX5hzwNxNAHYSSB8oJOxI0mYj5ef8r24uKSG2TWS7y9Tzn/2qg+ZSAFYnmVPyz6Rz8uC+LUaVWPHp32BNmEfw1N+4VtSm1ueFj1yVALAhdgfmF+Xa5NrYccI454cLUAqJuAwmP75jbC3YCcxfxn13d2niFz47bqDeXD790bISOt8L1gR4VQsGuFqDS8dt1qDuh57DAS16y+V10kbhjBHqMXP/nVBZHgeVjMKdSNHMI1h6KZH3wLU41SrhY06YgBxrU9/OSynsrD0wlmMkjTkaB9CMj8LoflZBPTP41Hyhsj8aVAFSoyGB1ho2AJA08xucN/DatTNSlUasDdlWox09iJ68+2FrcIQ7UrRfwqn/wAKqsf+7HGQ4ZT8SFqVqDRCtp0aTIi6vBHIyvMnCJ4JBuI6iwfb7J0M0NgtIJ65+35XdLIstOsy1sxSI0eVXAkyR6wski8zp74K4ZkarCm5zOZZTUIINRydpAmZNwRBnl640nDnq1Kk1pqMDqHhtLFR0JA1c7G4Fu7fgOYp0qTVC5eWOlSNLWUTPmJtJJ2jUB0lTtoOEsw245DI2DVDvkinbGGYsRbWe6jnad8Y/c0VBqusTFpLWIiTPOLnHnL5XMFpDatRiGgzNumLDn88cxUln25XAA9ANz9zhU+YAtDcm2Owv7bYu/TNkbssLnSOp9XWnGhzWDPM/aJmsjbbCRnrlYzQGYQMs6dAmDC79Ik73iL9u4WbqAwLBT+IC4PWenUR+mLCxo5hKasdKjUD0EEwAedt9W/tit8TyAUakuZvHeTf3jHmuzBW45jgCrHT49Sq8Kr0HMV6a6iJnWAY1TsdxIHrsRhLwUHwE8pIjqLXJ5nBuU4ZQORr1gp8ZU0yWMQxvAmBcdPfBHDEVcvSbxAraRKeQEE+oke+KXZmwoZXVqldKnWiyiL8+/pjWLRSSkBeoZvN++NY95VPjcqn8UUxFOL+aOci197RtjmsGWnSKqW6iCbSw5fniX4lyZVaZEEBr2M3HWcSV6T+FQNMsCwYWJ5Fo29cSsFtHVajHYS7dkoP2kQviUdN/KZZbncifSbW/W6ZKnlDTWGYEKJIkz15Em+EWQy2YCSazgEfISTbqQZF/TFjo5N2IBKNaVAU2mP4IHT7Ya2F8bgXN+Tft/KgdtDJ2FrTe7dXSygqpon/AA8zpI2VlmOkECcT0882kB6NN4/HMSepEb98QU+Bq4XzUh5QR5GcwLyBUJj3BjANXMUKZs9TMMBYAnSOpIBC/YYLKQ21p76/lLwyRUC4e/4/C54rxYaG8qqoWoYWRJiACZvL6Vthb8CUHPj1DJLBaYP+ZiSfcgj6AYE+I+IlkSVALzA5hFPU38zw2/4Fwx+Da9Qo1PTtVJmJIIAE3kGCRftvhTy4Wd6qObQB8q0jh71ySSdIJXabqTa14iP7tiXN8OFNGHQ+uCctRGWGos3IQSB9cabiYqq2xnn/AH7Y7ssscYMm/MXn1z4KmeGQsEVW092OKj4LxNEgG9/MfwkdYB3/ALvjfF/+JeXoEosuw6d+mkiPrit8ZqmilSkgvU0X6Cb/AKX7YqdOhoIZ4LkziNsDHSl48tnS/ldfFJEynW7IZkK0pmc1nqrQ3gUze1nIjmCSRfvO+HmT+HMpREvqqsLsW1fbYYqOW+KRROqBzEmY7wBcxIn13wTnfi1tA1+PRsId8udOw2Bad52PTramJjI8g320U8pxmrypXynnsmoDKuhgLEMT7HC3jdSnUQwJJ2xVspmatVZRkqjnBj2AI3iJgmNsS5XxajQgBtBgyB7gwTg8LQL3pWzNk8SzVNzv+K+6CUmk+oCS0K6cnW5I9RuDuPthbWzmuoyzBB8jHeBaDy2gx6x3tXEOHMrDWdhIkRtp9efTp3xVuI5Ao4MEgmZ/X8x/tx5oo3vTpKdmELkqvh1CDKkSI7/yw1WvqJLHlHty297c4ws4pQPiKYIkAH1H9NP54MNQGCOYB9Dz++GjNL0KmNIArBlTAJ/vpg/IcLBqFSTpm/cQYI99P1wNk/MrjTNgwM7RM+swfpizZHLakQiAyW5XkQf0+2H7O1sryHbtym2uSSCK4/8ArK+H96JLXyuk6dj15EDYkcv9W1r6TgGtwam0lpTUbrNmI59uYm8ycPMxxCmHhosediCNwT+ov1nHNcLUa5G39NuXtbsN8ckg83+s2E+LbC5n+9uE1qN/29NdwNJFSevSqAKIQtyJ6QBe28bW36yCeD8TzVSolNdLu5aA8zpUEk7diOZP1GJ40GA23cfrjnMlidagLB8ppmNJncAH8jhD3PZ/6jR7910QxympR0NdkJomZGowVVxIlHEzFx5oPMcsO+M5fVpK+RwdTpI89rlYtq/M4r3D+JVarL4op1VBI1Og1AgAjzCG2veflPPB4zdIoxIKmyzTfUJbVbz7WUk32xlzyyPe1zh5m7x99Pogbs/hgtYTR3H7f2gc9knQamKKOhPm99wP54DCkghSSWU9D9LdO2H+eq0mRKbtqsCCLMJ2id7bgYUcVyy0g2kggqPMOmkd/wCK8Da+LNnndOHeLrRr04LrIjszGtiyFj670Nw8inSefNAMxFjDC8qbzE9uhFgMoulH3ILLE8wD/fscE5zSEKofKQzDluNI/wDlb0xrOUPMFB0roUjvCjbqBgm5K/MiyiaGWYcPruANOmCZ2hl5f/WJeDZsU8vShQSqj8UbeinGIhXhddHEXBv2dSPvH0wup5Ufs6GW+UbEj0+X8sPOSikaHGk5q5zxGLawsnbWbRb/APzxrCGnQWLavbV7/fGYDFyXvACh+IaMrTYxAMW2xZOE0wKKODMAqLcyzE2F9rbc8VvilUGmL89vriYcTWlo5jQpA9zfb1wWzyBhDjuK5t+zGZpjYRmE74i7zOpQOVpmxAsL/UY3lc1mrslSwvKrsLCwqCNwD3wtocVfMsXRYWmygmbDndjYHoJ6dcWccdSjTVWZnYgGPLuogbCTeLn1nFX+QXy+UWOPpzWY3ZBBELNOzA37+Srb8LVtPiszeXyqQJ0gCDAkKO5B7TuIaaB3FCjcEgN6TuTygTAHeTEkG5XMrUL6qYIYaWY1De0TKLM8ombddtrooZcpl4BMa6hnc3Nz7b794tBLt2sbRn3vWsNifGA9x4ZH619PdV3OxXrVCTCoNI/IdrKIxP8ADfxE+VDkJ4jl/LqnSFAHTqRsIwszubAHhoZEyzc2PP2wdwOsgovqiVJN+4EflgZWNezC4ZcEcZOKwpOK/FGYrWdgBYkAiLe32w6+GeI62VTcGBv7H7YqmazFFvMaqg8gZFpjYKfXfDb4LybNm6cQyXYsplSFkmCOYtbD43eHnW6vRLlBlbgcTqD6g3a9D+JuH00pK7CSAAJ9hjzXN5FqtVjcUxMteAABqv1v+ePUvibTVheQOkA9oP3wblWojKimKchTOkjY8z3vft7Yg2Nhc91nTJX7Ztf/AI7Wb7+F5Hwrgqsy1XZqTK8qDYqFIKEQCZEdBfmMWjN8dqNQGXV2qhp1uR5nkkkFmLGJOwNhAw6b4ay86tPOSp1E/U7jFn4RwykLrTUSPU+l9saT2Fo8ufx/KxPGxO4dftSqHwj8DhV1vTUEmwP5kHf3xaKtLwz5QoUzJUDcC32BwzzGXJkAGRte21h9Tiq/EdWrTHzSSJhW/EsECOR254nZBBLPRPmrSz9NEcs0kUV1lx7+Es4hkHLMzXJmJsOXTf6YWcV4S3gqZ1Nq+x/sX74YUuM1Hbw5UkgeZ9wIkk9Odj2xqquo6NQK6eombgk/VYAx3xGsfgOptVMie+PEDVUVWqgDJpNza3Tkp7zOn6YhOVBQQNuXP358iPVe+JsxVCElQIFrCPW4/Llb1x3TrLdhfUDbYz+KOn4WHcEc8CHFNLctEDlq2hhNwNx16/ofbF64egKAkAqw3G8H7YqWY4dTLqtNzJ02YCDqHJlMRJiI+sYZ/DudKqqE9RcbHaO4Yf8Ad64ugAElrP2uzER3Xea6+IPh9r1BNRCJNt459mHOf64qAzLA6adwPwkyfa5x6Fmc+KTwZKPAM7QdiZ35jvf2Q8b+GBUK1acKTPl1Cbc1P4hcQTfedjh207Pnjb7JOwbbbPCd7/z3l7pPk+IyQLg2kNt9Rthkv72KaA6jYDrzN/T8sLDlVp021n95JOkgyRAiDEb6pmLeuDeFBEqBWbyxrfchVEHmDLbDaJ5GcZTn0SeC1ryopwOH16VIgrv0ibgAyw5Ry/sKaXBXUzBjrB/LnvywXmeKqjmNZB2lojbmpn77zOCeHZhqrRTbU38Lb7xZkhifUHvieNzmZVrmqJB4w8b36/yg+HUAagDtqvAA3j3sLzg3PZRNFQQNOqBLEXtz/XBOc4MwqA6gGBU6l37nlMHnAODeH5Cm1WKkFQGL6oMmwAtzmb7GJBxoRAYXG8wCeuXosmbaXYmtBsWB0z/CrtPKBwB4bHStjy3MSLbfztg7jvCVLeKCdQ0IRFo0jY/UemGr5Chlm1gu6kKQd4+fe1hf6jAdDjAzFRqf4LEGwMjry3wrZ3xyNDmnvmqg+RpLS3JG8TDf8oqCoulgQAeokEQR9MUvhvGdOXVbQbC99+kY9G+KIPDanoPzx5rwehRNEFg5aOQY8/SBfD3jIr12bRa1mH4k3JuOpnrjeFVWl5mhWiTEhtpty6YzCFQAi+NUkFFSpBhoMehOOMrlVqOhCioyr/hNJDRe+kgxuTfkcbzuU8PLzpQqCARpiZm5KweuBfBXUv7zSGA8ty/vAiNryJ3gYBrqQyAXmmrrUqss1E0iyqulEANyEBIUdJ374aUuFoDpXwgSYN9Z94Bn0M+uF9Gg7KGeTJsAOQItPeYv9MB1kA1MUCAn5QkgQNhJmZ/nh7gc259VEXNecQ04a9+ysmc4jSy6MpIqsy3UzCsREmJPl5D3tOKmddZ4DajbSgANz/l6DczG17TgQiWIQKo3llQtysFgAX6gnvjM3XdKd6oJJFlUKSZ/EV3AH3jE0UIjBrU96J7pC+kFnOHtTZlaxUwZ64FkjUBz+8YlR+cY4p0iTa5AmPt+ow4Lys3w3VqZYwtVhrZWqIoUhguwJK6gIJBEjnvvi3fDGXD5itmQgQlQCAYEmw8otsDe5wBwL4cZFDMPMSBH8/QYvPDsjRp0QgdQWILsWA/Pp6d8C6RpFc6RsY6N3m35+iq3F86EqKRJ5zyEi/viyZFWNFWKkN2j2O/9g4XcZ4HSMgVQxjYEb8rjrfHPDuKuaYQeVlUtrJ8piJ5bj+HpOHtwxWb5qeVpmLWgeqIOYaYaDewZf6A/fDTJZlosPTzEAH72nCz9oSuocaahQ7jkOcriXPVVoqrEwTdRt6W9MR7e6WVobHk7UHceRH9p+zxwAYnjMZEc/wCfQqSvXzLVJD6V2K25e364W5zMu7tTBUjTdjpjn0ty5dMFZ3jECbQsk/17WOKSxq2LE3iQux9ZiOkR7HEEMBB8Rotw5aFaG0OiexsbnNbeQ0BNfUoXM1Qs6JiTc/yHbHFDMmV02KyQYnYTHpG+OqlIuwGw6iYMSTETJ7DptjTJ4ehpMTbtfe4gX5dsasLQNdUjapxWBuhqyd9IHi1n2K3kgwJnkCT1LGO3U4m4eAE+adVwdJseXL02xF8WZe2rSC6BbgyYkBpEaRbnBjfASUHNBWnyPYjmCPKD9RtsMcdG7QpbJ2g4gNQrVl+DHMhWRocFRykXGoTa4nUJ3DKMdeCpcMacBpmWOqZ0tt5ReBtYwML/AIS4roqFXk6vKwHU/I477j3PbFizX+ISedyQJBERqKmxBFiNwN5EabYGgmisza3uDcQXHGczT8BVZ2ULMs62uZAaDbrO1yZxVf2qooIKkKD8wMi3L2+uLofDZGWoCbRYyvuT5hHcEkTvfFXzmQNEk0x4lO3RqqjkNJsywCQecc8N215aQN3HdfC+PY3qb9Kc3zWaP26a0paNYVUGpfEXmeYm25j03Bvvjl/h75gtRvMLgm4i6cpgHk0etsQ0UpMNQqGkQfMGVrTyKm6mDzvg/J8Nr+KXUrVsbo4JutgQSG6cumM901jzZ5fPVXvgN4o8un4++qUVOByDOsREQxsRblaN7d8T5HhKBhDNIG7dYv7C47geuLFRyB0t4oKtpBEKASY2MmBe0gjEGZyRF1Kutrkj3EC/1wLyweYO90cLZnXGW3YvL+UszHDXejqLyCSsTeB9CMR5SmyJpU78mJMxf8c9NsMaWW80kKB0H52xLUSBMQAemIZdv8NxA8w3d95rW2T9G8SNrnHAbsjvukTlc6Y8Jgr+IpCWEBhMi0DzNInrGOMr8NTT8em5AIMCP64AfMKHWGGpWWB3J8sDf5iNueHlPjrJqCKNJGrTBjUT5ttgbn6YyZZpyS6EYSczfLr6LSk2NkRFEHp/HeShq5onI5imSTpA5dT19cUvgVU+GNgBIuTzPbFszXER4dZSINRJj0I25cz9MU/gukoAQ3zHYN/8bY2Nilc+G3d6qD9Qiayeh8dAjjmXJPkXcjZuRj+LGYl/bKYsKRIk30P77L1xmKvRSZcVnEzOXvMagOcc+uFNKoFzQBBIASDEwPTpfFj+K8uEy58wMuLDlY/374q+brlKytf5FA73M/Yn3jHoySRXNIcA67R7cRCSo8TVPIbdd9sdO6+VtVRni48QtFjMhTb64I46adVppoqq0OTckzcg8t5Fhyw3TLBKKlES+5KKV5jmIF4E+mLx58zwWfI4QDQ5kADfZ+miqratQkKky3IkxuZaT0GMr0UIAgGD/EZk9p/TmcWEZhlGphRIuBCLbUP8q9ZOB6lZHBDUSJNmCxH22+uOANMdik4h7Z8JBI42q7mKQCyNvT0sDHeYPLE3wsB4us8ivvBB/MDG86ERDCcwZYnchuQsLj05d8cfDleKrcpgxyuYsPp7RidlXmny2LrJeo5ip4qFUBDMrfWLYpJ4hqLLVWQCVg8jbf0w2/b28pEkrMR2/uMV7j6t44rKJeqIYcmOwJHXa+CDPCcQz9vHrxSy5k8bHy14h3EcOCX0+KvRqDy1UUm03BuYv/InFoy3GKuYamumWWdoAMg6pLEDpaZww+COBu9HUwqagTPmOm3ay4s+T4NRR9RWHHUQP1k4Q8eM00Mwense+aaycbO4XpWmo9Rkk+XyTZdwQhRr2B1KZ/vbDH9qR20VUS4sWggz67Ye5j5ASuqOu/PYzvtbFa474MBrqW6C3TbYQcC4MlZhlBvcR99yASSRy4oqN6g5+x1Sn4izFQNooUw1PTrZtwZkkSTA68zf6ruH1gflJkAEhje98dLWqA6QfIBBC7NeRO+5ta98cZZglQhvmMlv8t9u5nf6YHY3GCTCTY+Uf6u2LbNkLY209ueW899Co6+SCklRZ7EncAEEgTvMfbviNtEh2DwQJEgra56xy5ncxjfHKpDqJ+WD0kGDsdjEfcYyllmNM1GllewJO5SDAnfePe2xilxaJMbNCo9lE79ma2Y5jLXPfXqg+PZxdTFRA0MCSd5uBf8ATCzh9Url1j+L/wAv5YJ4h+8ABgEhQY6zHP2xmWyWkNTvFMaiRytv9TjwJcSVa9obhbd5JhS4bTJVlJVvIBBt5pX1/wAQKd7TizUh4i2+dQGHUdY9wY9h0xVCpFFgvmke4lU1j1+UiOmCvhfNPoCah4tMa6ZJ+dYupJ3lfcMqnmYsjIHVZ0zS6+HffJdfEOeqyjJZltYRKnm0bgGB0jeDgHJfEy1CFqgow2qJblzi45Tp36Yc8aGqmK1KwmR1RvxK3Y/S45ETQfDPiMTHlloG3YX7kbz745JIWGxody5HC2RoDhmN+/r+edr0Q1KoUFNFWLBtj6eWB7CO+Bs9VUJ4j0UVpC6mpBvUeRqZEW/EThPkspmaNEVpV6Tx50bUNUXRwQPMB1EHcE4a5PjodYNiJmLrb/Kf6jtiHw9mk8zDhz3aJ4ftEYwmnDicj67vhEUfijMAIofLsDtqXMAxMc2Y8jz5Ynbj9YMWZKCxZSWqzHowXTb+7XHfMQBHmW86SRztt5SbzDAG+Axk48ykuBMK289D1694wqTZDdgfnr3nyC0dl2kf9uI06Z/83uJ50OBKZ1+MOZ8lOoTcotV1PaAZJMdBgbN/FFNl/eLUp6QAAGn81n3OK/WfzT2MyTvJxDncyzCGMiOpJ+pM9bTGBOwNea5d8VV/nmJuK7zPv7DLcrRlOMJV8q5gkwLOYO52JwdkuHhwwYKwkDyswMT/AJZP2PS0ziqvwTQkVAadljULGSTZln1/XDTKZt0pVSskaAZuIAIkqR37bHEkmyNbILzVTNte6EhmSh4/4VOsFovqDKQywbQogS0T/TCrglcCnpJAMncT+RGJq1MmpUabd+cAAxgDIZHXTB0yfMZAnaMaEYAYByCzp7DwTzT0U1FtY+h/njWJeGZACkuqlLReQnU98Zj1pdFEfGeZWplwoI8rtPqAPXlinPw13YXHy+UbSL7e84tPxflmFIMdievOI/L8sayPw5TzAy7Gqq+VhpmGbzE78h3PXlGPNc1rcROSQQ45DVBGpWKqqL5tRXTpX8RlYLD2w2yXDa1WlqrMyBbgNInrsNR5WE+mD3yVKkpLAm1gBvHSb7cx/wBV8C0PiJ7+EfDU3gRJuN2Ik78zhH+QJm4YDeepyH3Px6rpjmiJdKzKry1+aHyiOHZWkuql5gxgklNAttAY6t+Zj0xqvwhWqaVWQN3qM2nYlom3XYYAOa8+oMxJaTN/NvPW59sccRzPiSxcrTEc7AkSVHv22ie4ybNtAk8rhThnWlhN2bboZIrwkOBysZ0Us49QQ+IFI0qB6SGAtG+5+uK3lqxpurz2/vrh2Crv4VMF2ZW232kR6sF3gDCnO0tJKgTpElhsOoE7gbTzxSwYRQKW8lxJcrTwPiaBiKmxBi/P+5w4zdSitRCyBgFsCSLky20ExNrjn0jFF4fmwDTZuRhv0P0t7YP41xbXV00hqmyxMm9gB3kYNsYaS69dy8+QPokZj6K4VfjoxpAKKLAI2mB2Aj74Xr/xIrI0MwqLNhUGoxzuIP1xX8n8G5uv80Ugb+YieZ5WFh1xYV/4ZUU0+NXYk7KpF7A72A5j6Htjoo5BA57v+qrh3mmY/wCJ9NgFC6W3ABJB6/3GOc7mv2qiWLabkxE3i97ATAv6Yho/D2QyavB8WsRGo3Cg8gTa/MjABrNJAaFg+URp22uOfUnB4sjaFrA1wf6rs5llXQg0ATdTJ820mBPT3PXA2QyOtiCZBEG+1+3bpbB/DczfSFJkGSWv7crdhOD6a1FBbSDa34j9rj3GD2fY2vHiX8fdZu0/qToZHRhtHiSOPBD8Q4WIVmJL3ktEETMN7k+0emFeZdjYuWZiI+8AXtcDBnGa1oY78unW/Y2wizFYRH3O+CEWE4OCZE8ujEgOqgr05YKN2ZAoHdhiy8H4KGOYUzphl9RpdWt6ie+AOCcP8SrlTYsrs5F/lpg9o/xKibfxdrW/hNEAUyN3LSeRnUyx7yPf1wmQ4WuI6KoOJIvgqnkskVR1BkhlZSYktoUXjqq/WMJaKFkJA86sx0cxLGy9RBkAe3awZHMeHmHpvzCiR/ugjuNI/LC7j+X0N4ot1jYzt6i4M4e9tDE3Qr0DsZwO1Hf5W+A8baoHuqsVIdWEq0A8oNyJg+txhRxlNIlRIeCT7eUH6m/ftjDnVV/EPOxqL8wP+f8Ai5eb5t99sO+I5fWbRJiRyYTuh6Gfl32ieUxcXHMpuFrBQCH+BfiZ6Jaky+JSqEeQxE84kXJUbHeBtzf5jgtCq1TwiQTBCCzDtBuRzsSfpipLw16JXMUfNogun4kiDIndZ/rhxwzjYquDq/ehgdLC4gzdd1PcWNue8U+yOa8vZ5SR6HqPuibMxzc8wPe1tcsKZOmoAwMaCSr3/wApvgmnnUJGq3LWu195XYiehB53OGeZz6VnAzAUqWYCVAYWAOh1ErYnf63xxkvhjKrJV6hHJWaIPIageo2E9sc8WSGMFwz5Z/jvem7Lgc9x/wCefH+NPfJIs7kkc+RlJLG5JG/O+3LG6fD1DLpdSVkGTIuTcSACpBA+YEE+mJcx8OVqYJ0Aifwkk7dB73thXUpsjaqYII+ZSTzuQQRPKZ7dRiuHaA+6Ko2iLygiqvcnb0SlgpAMWRrnSehLSJ/XB2dRNIBVlUgavDsRJghoMbG40G2K1U4y0aoK9VCyDtMyTM7k8zhpl/i8imwNIEPHUD0uCPthVMDrd/CaI5HUGUctxF/KhqUISv4bipRJ1AgrMiw1D5lIBIgx7xjPhfhLNQDBwvnKwQT0vII7Y4biVI0qgFI02ZIHn1KTqEwNMj3OJeB0FOVBKSdTX0gmAY3Pe+KHOYW+RSzMla9okBHVMiKgJHjIYJGx5Hu2MwGyQdv+xv5YzE1FdxKL45BNBF/1bm1xbbYYgznGvPUFMAS07AgBgGUgbE6SCJttbB3xkinLU9NyZECNwDhBk+JIUlAhI0qwKjUCqhVgncaQPpgZIw9gsXSZssmB5F1YrS1N+0NUMgsxESSbkbXj9Sd8G0CitGq7CAgF+u3TvhaPEqmTtfb8pURgmnwqtssKOkQWjrFzz+Y4dFC7JzcgO9dPokbXNGbjfqct4r0GfyUXWU6pAJjZUj7mbYWUqVTMuQrK2m3PwUHP/Ww3mYnmThjRySKqrVdhHzB10q19gPla3Vjv7YIZ1dVRT4dKb9WAHPoLnv2Aw93lGlKCG3ZOdde/fL7Wh8pSWmhSgTE+er+Jj2PryFuZ6EfM5KmwFQ+VF1syn5TBgG1yoMwObaRfDSlJYUwocNamq21nYeiiQSelrzeLNUkqOcuWGjLw+Yqn5dYuqKOa0wJjaTe5Bwl5HlrU/Tv59U1uMlwOnfye9ypaPNQhhAf7fw4Z5byBDHmkkHpECQO+2FOeq+JVdgDBJjrHLbth9kc1qUPaVN/yg9sUCtFw5Uo81x9yNIG08yQJMnfv+eN8O4xW1ea9rWmBuIuY3mO+DeE/DpzLE20D+vLFz4d/w9oFQS59AIwt0uD9uZHCkbIhdnJVHM1tdjyxMniTYdJ7/bF3p/DOXo3SDBEzvzxznzSQSCCdwIn9LdvfBRzEDE/Icyp5oi9+CMYj0VYOTKkSLkfY7Tg7MZeouXZiY5jWTLE8rnbfAuc4wVJYAM32HT1xWuPcaqVSGZ9R72VR2G3vvipkorE3IFTnYA19TZuHsEPxPPMNzJPvHtiIVWOX17mmx1ehEzA9NvsZwHXqltUGdvQXHX9cGfD2ZKu2kF4AJAtLTppoOpZ2Ag9zyxPI8uzCqawNCvnwS3hLVqVPwqaSWsCkeKQf82ZfSNgfCEbYd5oLRpSv/tANHQTqP/a0YXZPhwSmlAEQsAkfi0TJO866prOJ5EYd57LoYBHzq1NvTSw99/vjG/U5zG9gG8E+1H8+6r2UB2I8K/CoXxTTannI2WS3pJBP0YufrjirlpDUWbUfmTuGvp9ZJg9bcxEHGs8xAquBqpuJvyghvrNX/p5YH4iIYOLhYv1ptse8Wn3xssccPhlIDw2TGh0oU1onWoJeoQW6KqA+USNyZPeOmJ6VQLTCIIphCF1GTJYsyt0ufzNpx3XrF1kKHhm8QFQZ1LZoPJgIO3mB6jBOWp0nQQpVohrk6o/FBn303XcAj5UubYveE4N8/IrXD82NQ1GImGBhh78x2M+ow0pcOpu+sKNS3BAg/TlBvKyLYWU8gAYk9RH2g7GcMFqGmFDL8xBVwNz2iwM8sHFK6QFp0/KR+o7O2INc27Nk1wHYyO82ltbIZkPCNTqqflVyFiLRTqDntZpxHmOPNTY+NSrUXi5IifdZD+sDlvg+hxdVcDRK7tMajMyTBAMsQYJPrhgOJo40+Vk/hqCw7cwO0QMS5E59+34VjbjGFgy+Pm/qg+G/FaBSquIcfLqtIvsIIm0wL+lsOaPxLl6wCVtQYLAKw20R5SoJO8+XFf4l8PZerEDwjsAbr7EfzJxW81wfM0ZsXEi48wgAz3HLeMUx2M7yQSuacqz3bvheltwChXvTNJgDBMMG2JuAwB2iw64B4h8KHwwgRX3srsv01Bhtjz/J/FTqwvpI/iJ9vMDI52mL7YunCvjmoHAs46OYJ7q9lP8ApbSO/PFBLHUKU7Q9tkG0mzfDkQBRrQzBVgG2O+oG435e2D+Eof2cQRAZ7Ed/1GGfxPxcOpApC93DEh6ZG0rFrkXDFT7yEvDlXwzKgkMblQTy5npgGxjC+uKfPK8mIO/+T9UyEG5qX7f/AFjMA1akknST9B9sZhOEILK5+OSf2SkbDztt/pP6YTfDdEr5WAZWhisDcbEkiwvfDP42rEZWgNMSzfTSO9rxfEuRNMZZfDVmZm5nYAAjkdW55RjsJaKL9Eqcuqma10rnkj/2gFWkauYCiFEXt/PHTcQ0MwsCLFFEt9vrcjqMQ1+F5moq2YLBgSAeZ2mR7Ac8OP8A0slNWeo8CBIXrF79zg/80SnyfGfzu9ws7wGQinZ98FXa+d1sA5AFvKbgdZOxPLoI23xDlcoHnwlqHSJaop0gnUYAGkzcqB0jBT5anVqAIIAtvJ5gLYbydrmQYjB3EOJLRijQQPWqKAtINKJ+ItUuV6EzM7bTqVJK1lDMnh3/AErWxPdnkEt/aamWWBfM1h+7gglENtZtJ3bT1km8rgPM5RctSal5yxEOJmXYBonmRILdzGwxb/hDIgVNdUipUhmqVSACSbbxMXmCbC+9gvz2Zy7kqUfw1aoAQYMyZIN5JAYz3ve2PRj/AKdqfoO/un3TfLoPkleeOulQOlz3J/SP1xyuYNJgbwwBYRFjcb78iD3w9zfCACCL63JA/wAoG0DmGKj0OF/xAs1mC/LQApg2voAH2bUPbBPOFwau4bF7laeAccFNWAiWgg8vXBH/AD16THS7BSZg/cW5emKHk80UAVpi0Ebiex3HbBFbOif8Qkf6SD+WGswAEnUpUrpHANBqt+9W7MfFFSSRHmn+/thFxH4qdrEz9vsP1wnbiS2+a3Sx+uIamenZFHdrn6nE5hjuwFZHtMrd/rQRAztV9mMHeLAXxrOhZBLT1Ufz/lOB5Zuf9P06fXE9DJa13mCdx6fXB4sqSCMRtDsxYWsv237Tyg374svwnw2aygb0tNVjAtVcacuIYT+7RnreoccsQZbhqxLKWCCSDseSr7mAe09MWfhOUNLLqdqlcvWJ5+aVU+yh3/8AyHBsF5lC/IK1cKamKNRhAUHQg6LSECPSCcLOPZ8q7ASCoQg+uoyPQj8sGcOyqrRp05HkploaxJc9O8sMJuN1JrGSBrVVIJ5ciCbfMNpvJx89EzFO6Q7y4+nlA+M1XGP9VDkPqUnzeTNalKi+krE38o10mvvaxP8AmbkDgPgGXNbKsAfPQJsRfw2AsRE3bxPSD1sz4IupGptZ6fI2JG23SD/3HEHCycvnGn/DqSHjfzQCRHMND+oONedzmsxN3ad9MkjwS5wbWqF4RT8PUIlo0r00m7CfYEHkR6Y4z+YpoZpuSLGSL/UbEG3rtg7jGVqRUVCqvTIDAkCTE6RMQGFx7i2FGeQKuplMmGqJzUG2uOm0x68zAwyB7sZ37u9yqkaWtwM9/wAI3LcS1wHPlv5gLzzk/WSBPWTg6qTSB03Uxc3DSbBr3+Uc99id8KMlxI000FvEoGWUG+gnfTcRN5AIuNwSZYZfMAr+7hlNikkqSOSmxU9jBsCNWKcTSLbohds0l4Xfu57xW5Q5ynqY6BsLiDMbCQLN5v4YMx5TEmOnxkQqlJ07MpggfcG8mTgrMs3maiWIiHSYZfUbMs84I6gbYjo06dYy3kqfxRE/6hNud7j2tjjmtq3JADj5W9VFSpjVq1MYglR5XjaTuDf+xMYsuVyWqlqpnVJgbgi15HL/AGyO18VVuH1VrEwwCCSwuI2m3WQI5zGHtKs1OpRggMPPoOxkXPsI9b2tdHme4WqZGBkZLDu0OYPUaJXxLhVEEu6im43IA3NrqLN6rB7YS1+HNSlliDtH+G3Ix/Ce1sXutxLL5xXo5hADJCm4IIJiDvIthFxj4ZrUJ8EmshBgGNYF9W9mi3Od8VNDXDVQDaXRuDXtwkd5HhyN8lXVz5NRF8y8jv02tuIjtGLPwYjw2GoCGPISZAPM9ZxTeH0S1Vb2lr8xAJgjke2LX8MZg6KhAmHI5dB3w1rRDGWhHNK/aJRI83kR9FvM5/SxUOsD/TjMT5ripDkaZ7iDjWJEaC+PqoCUFDFpFU3jloHTEvw/nx+zIqKDVlvMTtaB0GwJkk4F+MqTv+ziAYWrcGNzT6kY5+GqtOlq1qXkAQG2tJnecBLGXMCAyYCTW5WLI8SNOyg1YUhmkm8bqDfty9BjXFM01Uua1TQlpWQIHfpPe55A4EzdatBSnT8PUOY0/QDzN9rTgjIfBlVoeu5gbTvc/gQWBPUwe+C2dskIonIcV2Y7LKMZbRP16fYBAeJVrFqeWVlEEeIYsecAzAje88iQLYd0qdOl4i0wGZvOxKyNMj5vaIU72neFKzOZXR4FEABbNEQOZ1MPqf7GBquT8Gizn5G2YjzOYPp7fW8zgBA6b/Zo3id/8cF6PaGNd4brJ4cEHxjiVWkuhQ1PWLiIMSYW3PckgCZHS6bh2XdiCAbQR9QD9dvWBiGtXetW0z5mI1G9gT13ne/ri08MyZWm1TbQCFvaRuwPKBPvihkJouKpk2lrXNhYBQB9zv51oEPkcuDmSWMU8ssdtQkk+kn/ALBijZ6iRS1H567FiJ21HURY3vOLqnlyTqbmuTIB/CbfeXP0wgr5DU6sYVFvJ+9h0BB98TMf4kjn7roen8oTFVM77pA56iPDcgXQIPqWP8sKs3S8q1OTiffniwVaiiiGKkmtWCmSBZUY2j2GI/BFbLKoS4kgAdGgCwHL0xUGizyUzn+bkSkHDqIqOFMxDG3ZSRy5kAT36xjmjTJaApYixAB35AwZHWJmxw34bl0FRZ8xEiVgICwIsVOp7kixUc7xec0vIEVgo3ZFssNcWBkiNid5N8cGqEuoJbR4Y0kGAY6gxG8wbYe8LyEgDfT/AGfrP2x3leHgIVUgssG0zpi/KLb25emHPAyinSQDrNjzHtvhMzsLsIFrQ2RjXx+ITWa7rZSEVQklyIk31GyTEbAg/wC/BeYYNmaoX5aSsi/7UNO3+0KffDDIZxGqKwg6QanIgKo1RbYCxwm4YZSqwhtVRbiTOpkRgbTYAEyMNEzQ2xY68fopZoiX4bvoVYCoNddTBR4YknlLLPrb8sV7jKc2I8kqIBEhDqUDkPLo3w74iJUL/FSkeoiMKeJ3JcXDLTqrPLUqqZ9wn3wuMNLGgCqCla5zSQeI+iXLnmVldBKmVgkk2H2BXpE3nbBPGtTUy9MEmP8AcQeY6k/qbWwDw9PLoFoJAn/LdPqk/fDPgdZChR7lSZG3laZE876mj1HXE7owJA06H6rfheJNkLmjzNy54ST30KkzANeiM2LtSQU80gvqVAxR1jvqE8rz8uKvV4m1KqGIWqjSU1cwbMmr8MGARcGxi8iwcJ4ictWLSGpwfOx3mwBNtQA2mdzsMDZ7gSMh03p1DqUc6bX2HQXWOQHbE0R8OQxu/bu/H45ZblMWPDA5uvefT7qu5TNGg/7RQXUgMPRf8O8gjlbmOV7iwLzFGmQ2ZyYIWP3tEwWSe346cknoPyA0PSYqx0OLB+sbK/Uf0jliOXoutQK1OGixgTz8NtvVT/PGsK3KK3ap9w3iQcgnyuNtz1uDu438vzAfxCTg58oKh1SEPWfK2/y9Sd429JjG/wDkKZikKlIqKhH4PKvcwRKsD6CRgJcwUIp1lWQefy+rDYHe+xi/JwkjFkNFqxPFEv8A3V0vv5TzgfGRQqL4wIpuSgRvmKmzMwj5RyHOLW354vwBlrPmqTeIqOo0ydSEHY2+W1m2II74QZ0O1QtU8wmzbOu3lPWbCDtqEGCJuOQzEUf2wwRTpeHXSfLUiFoggg/OGUFjsKZ5mcMAo0FDmAX1lw3Kq8R4JmHpftnhstOwYxpgzGtQTOl2IvEC/KMF8J+I3p6RUa0GGPIEwA3X1xYM5m0bL1Mwrahm2SnFQDyKmpnRrDyzpURaDaMUnPZVkaRZDcdd9jykG30PPDHtrMKUhslhw6Jj8QcMQ1Vq0wEd/mP4GEG477jv7YSfD2YALy2kEnmBf3B74IpUpGq8r4jC/VW/LAfA0hqhAkEkQT3np/c48SaooI2YABaY5lqJYzVv/qXGYkrcOqMSQqwerf8A84zCbT80t+MqsGjYwUc35+ZcScKzaKA1/EOiGDbcibbc+/cc5Pirg1er4RpIz6QwNxaSpG5HQ4K+H+GvTZDUypcg3LMI2EWB5Hnf0x10jmMyFoC0Eqx/DWRdqjVGA2a5G3Imepn8ziTjPGHqP4NMkgiWKgljzMAbCOW5xxXzjnxVpqVLESosB6ybWvHviF2q0/lFRnAPmAsLiINz0ub85sBiQ+M4h82m5v3KS1zHSFsbc88/wt1K4oaVKLqNykzuJAaPKANybyRswE4QfEPxlWqDQX1AWUARfr13/ucaz+UqU6bOwqvUcyYRtjvYC0n3gcpjCngvDmep4lQFANpBH1n8sXRvsBGyICw0Wd5Tv4d4c25JUgy59OQ/LDrO1ndfAHlDlZHJRYgHlcAn6DsOkztOnGlCyrBMDduQ/wBIuTzO2Aa1WrLalckExCnrE2F25+wx18mVBWxbNmayPNd8ZzTAhAo0pG4tAgQe1jvb6Yr1SuwJm+0zz1EWA+8dhhmcxXJJ8KoQeWhpM9bcvTljMrwZmZXdH0p53GhpYgTAEXv5QOk4ANawXuCS9zm5AoPOUR4lCjsaSa2FompuD3A0j3xHSVQyIuzFlO99QM43w/h+Yd6uZqUqqs5J0mmwPQDblAHoO+OaTk1EGkqRVQRER1Eepv8A1x6EeaylSv8A9ZaBnxStKhXSUFxB9wZ9RixcIoeKCpPl1bAmGItJE7xb88R1uFSupQIHpAGwP3+2OOEnRUTS0ecW9Tg3OwhewgkOKeZnhXhJ0iStxJjqe364hymQuWQELpY7fxLER2JmLYcU38XTUHnBJ0AxaCLEczgyhlixNOxAWWhdr29Se/TETJ2k+YK58RYwGOqSrgtIsMy0g6aOkHYSxIInYWFziDhGinQ0AgsHBYgzMukiRYX5An1O2DcuVWnnEYmy6UHImNV42mP0nFf4LWBV5mFgkWtodGtbaBilzHPF3ks6SYNcbGY4fhWmpOmm3LSbiByBvO84FREdWRSIVVETYAl7c7QWMbSBifxg1EAGYQQOfylSe/4fvhbwWlzgANKsRv1TluTKD/XjMfB4VOY4g8P7VsO0eO04gC0b/jXmh0oUaeqmW/e+WSS2mbWiI8wnlNzvaI8rlFVwCNSGBIMgCLMV5kWMHflE4F4hkiK+k7MLGdjupBHt9DiSuBB5MhBMdD/W2GOaXgRYiSc+nMcBy5q3Z3CMunDQBp1PA8Tz5IjO5JK6NB2sQb3/AAm/P9OkYTcPYmaDFuoIMOpH4lmzbbHcW/CCG/D2G8nUQCP0kSO/PngbjOVUiVI1L+IW9Nr/AE6dsVtiuOt4UkzmukLm3RzWcQytBqRLVlrVAPNAKx0bzc+oMi++FlTM1HQJVJcU4CndY6Sefbp6YCrlz52kMN2A3/zT8pmSPbGsvnA0A2iYgeX1EbH6+htBwMLaDjft9qU735GlYuAcL8Op4lBmXVr8hMqQIsV2NryLja8XLzGZXMKadaTUA8jSAw6jv6H7G+I+ENBVgZA1gEcgQu433wRlOHPWR6rQHVrNoiYG7X8wF7i9vxYkkmbG7zGtNea0GPa5uAN9tckryKMh0tBpkCxtEbae0E+U94iSSz4UB4r0dQejmAKRJFkcCaJcdQQOkhmIwh4lq1hW0kgi6mRvjfCqMVmqFoEkETZhtpI5jb7c8VxucDiedyGUROZhjG/juTzjNbwnp5VKaGpl6QGmTdmHi5gLJ/eAyBpMN+7BExZHk+IJWU0XJWZg8lPXqRaCOnWBBHH8n49TxEZg7Q4YsTJ66hLKwPO4kbjAwqq2lswBSqA/44jwnO3mKnSDHMWsdrDFjXh4zWYWkJ23BYoMQwLKDMXBBEb9xis8EqIHqan0+b+IDnffFxo12poadQQseUi4bvP0xR8jm2Wq4hQhbmYO9iLcwPf8+z4aFKeAvxEOTWtxUAkB2j1X+WN4jr59lYjwye+ped+cHGYhpWWU3pcfI/Ap/wBzf+ONZ74lqeRVVRqeGOom2km2xF4v0+ozGYckhdpx5lUBaVMRvdo/P+c4lX4kePkp/V8ZjMdXFP8A+pW/gpk9Zfblyxi/Ebn8FP8A6n/8YxrGY8vLqn8TMIOhAeupvX+A423xSx3Vf+tv1XGYzHqXFtfiY/wL/wBR/wDHG/8A1GT/AO2I7N/QYzGY7S8q38Z/FdUU0p05p69WogyYGmym2mdRnn6YqXw3mmp5miFMK1RFIPy3YCY5ETvuPtjMZgCaKZViivSKvBnCM2tAsDm1xa1lwi/9POjQWBWCdza/I6dsbxmAc4pwFhWnhlZqa6YVixANzedyfIBO18MK/FhTPlpM0kqYYAGCd5gm/b9cZjMIiaBmj8R2lov4fziMcz4iFA9O+x39CTzGKnw7h9RKrqQoBBBJ5gyBYXn+mMxmPPncMuKnkjDjnuR1Si6oCVBhdAMzcBdUWERM+v1x3wrIVmbSARpIn5dxJBAncGCDjMZhYeXQk/1qontDHNaOJz36cVB8QfD+YbSVpt1+amOkEQ3YWPTlgDN8JqJXDFCoYFHWVuZAOx/0/fGYzA7PO4gA81oMbzWhw2tRrmaZqIYBUMoJWzAAzYiBHpgavkKwaCp7yV9LwT9sZjMUYzitPwhL6nC31Hy2IuAReffe35YCqcJcGwEg3IIv3xmMw0OzSnNCZ8MqTAfyOp+ZbgyBMj0Awwfj7Khpq24g2id8ZjMJds7JHW4Wja4s0VXr5jW1m3539uWDamadd6iaZMBkDWN+amMZjMVF1aImftKN4Xx1kMMabKT8ukhAArKBpUCZ1sTtEDckweGZyrqwQ050aNSg2GkMBGoKdZHZ2G2MxmItqlc0WCmxtaciENlviupo8MohKoyksNRYeGV80kzJGo9SB3njhPxU7tV1KGGudLkvKkFdBLfh06ha5kEksNRzGYoxEttSuaAUFWaWJYkkmSbXJ3OMxmMwFr1L/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2" name="Google Shape;142;p18" descr="http://www.streetartutopia.com/wp-content/uploads/2012/11/Street-Art-by-David-Walker-in-London-England.jpg"/>
          <p:cNvPicPr preferRelativeResize="0"/>
          <p:nvPr/>
        </p:nvPicPr>
        <p:blipFill rotWithShape="1">
          <a:blip r:embed="rId3">
            <a:alphaModFix/>
          </a:blip>
          <a:srcRect/>
          <a:stretch/>
        </p:blipFill>
        <p:spPr>
          <a:xfrm>
            <a:off x="827584" y="1844824"/>
            <a:ext cx="7128791" cy="47525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Visual Art</a:t>
            </a:r>
            <a:endParaRPr/>
          </a:p>
        </p:txBody>
      </p:sp>
      <p:sp>
        <p:nvSpPr>
          <p:cNvPr id="148" name="Google Shape;148;p19"/>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is it Assessed?</a:t>
            </a:r>
            <a:endParaRPr/>
          </a:p>
          <a:p>
            <a:pPr marL="0" lvl="0" indent="0" algn="l" rtl="0">
              <a:spcBef>
                <a:spcPts val="640"/>
              </a:spcBef>
              <a:spcAft>
                <a:spcPts val="0"/>
              </a:spcAft>
              <a:buClr>
                <a:schemeClr val="dk1"/>
              </a:buClr>
              <a:buSzPts val="3200"/>
              <a:buNone/>
            </a:pPr>
            <a:endParaRPr b="1" i="1"/>
          </a:p>
        </p:txBody>
      </p:sp>
      <p:pic>
        <p:nvPicPr>
          <p:cNvPr id="149" name="Google Shape;149;p19"/>
          <p:cNvPicPr preferRelativeResize="0"/>
          <p:nvPr/>
        </p:nvPicPr>
        <p:blipFill>
          <a:blip r:embed="rId3">
            <a:alphaModFix/>
          </a:blip>
          <a:stretch>
            <a:fillRect/>
          </a:stretch>
        </p:blipFill>
        <p:spPr>
          <a:xfrm>
            <a:off x="228600" y="1993450"/>
            <a:ext cx="8146424" cy="466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Visual Art</a:t>
            </a:r>
            <a:endParaRPr/>
          </a:p>
        </p:txBody>
      </p:sp>
      <p:sp>
        <p:nvSpPr>
          <p:cNvPr id="155" name="Google Shape;155;p20"/>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you will be examined:</a:t>
            </a:r>
            <a:endParaRPr/>
          </a:p>
          <a:p>
            <a:pPr marL="342900" lvl="0" indent="-342900" algn="l" rtl="0">
              <a:spcBef>
                <a:spcPts val="640"/>
              </a:spcBef>
              <a:spcAft>
                <a:spcPts val="0"/>
              </a:spcAft>
              <a:buClr>
                <a:schemeClr val="dk1"/>
              </a:buClr>
              <a:buSzPts val="3200"/>
              <a:buChar char="•"/>
            </a:pPr>
            <a:r>
              <a:rPr lang="en-IE"/>
              <a:t>Year 2-Term 2 </a:t>
            </a:r>
            <a:r>
              <a:rPr lang="en-IE" i="1"/>
              <a:t>Classroom Based Assessment </a:t>
            </a:r>
            <a:r>
              <a:rPr lang="en-IE"/>
              <a:t>1</a:t>
            </a:r>
            <a:endParaRPr/>
          </a:p>
          <a:p>
            <a:pPr marL="342900" lvl="0" indent="-342900" algn="l" rtl="0">
              <a:spcBef>
                <a:spcPts val="640"/>
              </a:spcBef>
              <a:spcAft>
                <a:spcPts val="0"/>
              </a:spcAft>
              <a:buClr>
                <a:schemeClr val="dk1"/>
              </a:buClr>
              <a:buSzPts val="3200"/>
              <a:buChar char="•"/>
            </a:pPr>
            <a:r>
              <a:rPr lang="en-IE"/>
              <a:t>Year 3- Term 1 </a:t>
            </a:r>
            <a:r>
              <a:rPr lang="en-IE" i="1"/>
              <a:t>CBA 2</a:t>
            </a:r>
            <a:endParaRPr/>
          </a:p>
          <a:p>
            <a:pPr marL="342900" lvl="0" indent="-342900" algn="l" rtl="0">
              <a:spcBef>
                <a:spcPts val="640"/>
              </a:spcBef>
              <a:spcAft>
                <a:spcPts val="0"/>
              </a:spcAft>
              <a:buClr>
                <a:schemeClr val="dk1"/>
              </a:buClr>
              <a:buSzPts val="3200"/>
              <a:buChar char="•"/>
            </a:pPr>
            <a:r>
              <a:rPr lang="en-IE"/>
              <a:t>Individual Project</a:t>
            </a:r>
            <a:endParaRPr/>
          </a:p>
          <a:p>
            <a:pPr marL="342900" lvl="0" indent="-342900" algn="l" rtl="0">
              <a:spcBef>
                <a:spcPts val="640"/>
              </a:spcBef>
              <a:spcAft>
                <a:spcPts val="0"/>
              </a:spcAft>
              <a:buClr>
                <a:schemeClr val="dk1"/>
              </a:buClr>
              <a:buSzPts val="3200"/>
              <a:buChar char="•"/>
            </a:pPr>
            <a:r>
              <a:rPr lang="en-IE"/>
              <a:t>There is no </a:t>
            </a:r>
            <a:r>
              <a:rPr lang="en-IE" i="1"/>
              <a:t>Assessment Task</a:t>
            </a:r>
            <a:r>
              <a:rPr lang="en-IE"/>
              <a:t> or </a:t>
            </a:r>
            <a:r>
              <a:rPr lang="en-IE" i="1"/>
              <a:t>Final Drawing Examination</a:t>
            </a:r>
            <a:endParaRPr/>
          </a:p>
          <a:p>
            <a:pPr marL="342900" lvl="0" indent="-139700" algn="l" rtl="0">
              <a:spcBef>
                <a:spcPts val="640"/>
              </a:spcBef>
              <a:spcAft>
                <a:spcPts val="0"/>
              </a:spcAft>
              <a:buClr>
                <a:schemeClr val="dk1"/>
              </a:buClr>
              <a:buSzPts val="3200"/>
              <a:buNone/>
            </a:pPr>
            <a:endParaRPr b="1"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IE"/>
              <a:t>Art</a:t>
            </a:r>
            <a:endParaRPr/>
          </a:p>
        </p:txBody>
      </p:sp>
      <p:sp>
        <p:nvSpPr>
          <p:cNvPr id="161" name="Google Shape;161;p21"/>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IE" b="1" i="1"/>
              <a:t>How it will be useful to you:</a:t>
            </a:r>
            <a:endParaRPr/>
          </a:p>
          <a:p>
            <a:pPr marL="342900" lvl="0" indent="-342900" algn="l" rtl="0">
              <a:spcBef>
                <a:spcPts val="640"/>
              </a:spcBef>
              <a:spcAft>
                <a:spcPts val="0"/>
              </a:spcAft>
              <a:buClr>
                <a:schemeClr val="dk1"/>
              </a:buClr>
              <a:buSzPts val="3200"/>
              <a:buNone/>
            </a:pPr>
            <a:endParaRPr b="1" i="1"/>
          </a:p>
          <a:p>
            <a:pPr marL="342900" lvl="0" indent="-342900" algn="l" rtl="0">
              <a:spcBef>
                <a:spcPts val="640"/>
              </a:spcBef>
              <a:spcAft>
                <a:spcPts val="0"/>
              </a:spcAft>
              <a:buClr>
                <a:schemeClr val="dk1"/>
              </a:buClr>
              <a:buSzPts val="3200"/>
              <a:buChar char="•"/>
            </a:pPr>
            <a:r>
              <a:rPr lang="en-IE"/>
              <a:t>Many of the skills you learn will be very useful outside of school. </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IE"/>
              <a:t>Areas covered in Visual Art are: Media, Art Elements and Design, Visual Culture and Appreciation, Drawing, Critical and Visual Language.</a:t>
            </a:r>
            <a:endParaRPr b="1" i="1"/>
          </a:p>
        </p:txBody>
      </p:sp>
    </p:spTree>
  </p:cSld>
  <p:clrMapOvr>
    <a:masterClrMapping/>
  </p:clrMapOvr>
</p:sld>
</file>

<file path=ppt/theme/theme1.xml><?xml version="1.0" encoding="utf-8"?>
<a:theme xmlns:a="http://schemas.openxmlformats.org/drawingml/2006/main" name="TS101881359">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On-screen Show (4:3)</PresentationFormat>
  <Paragraphs>192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TS101881359</vt:lpstr>
      <vt:lpstr> </vt:lpstr>
      <vt:lpstr>Important Considerations</vt:lpstr>
      <vt:lpstr>Loreto College</vt:lpstr>
      <vt:lpstr>Three Other Subjects….</vt:lpstr>
      <vt:lpstr>Loreto College Subject Options</vt:lpstr>
      <vt:lpstr>Visual Art</vt:lpstr>
      <vt:lpstr>Visual Art</vt:lpstr>
      <vt:lpstr>Visual Art</vt:lpstr>
      <vt:lpstr>Art</vt:lpstr>
      <vt:lpstr>Home Economics</vt:lpstr>
      <vt:lpstr>Home Economics</vt:lpstr>
      <vt:lpstr>Home Economics</vt:lpstr>
      <vt:lpstr>Home Economics</vt:lpstr>
      <vt:lpstr>Music</vt:lpstr>
      <vt:lpstr>Music</vt:lpstr>
      <vt:lpstr>Music</vt:lpstr>
      <vt:lpstr>Modern Languages</vt:lpstr>
      <vt:lpstr>German</vt:lpstr>
      <vt:lpstr>Spanish</vt:lpstr>
      <vt:lpstr>French</vt:lpstr>
      <vt:lpstr>Modern Language</vt:lpstr>
      <vt:lpstr>Modern Language</vt:lpstr>
      <vt:lpstr>Modern Language</vt:lpstr>
      <vt:lpstr>Business Studies</vt:lpstr>
      <vt:lpstr>Business Studies</vt:lpstr>
      <vt:lpstr>Business Studies</vt:lpstr>
      <vt:lpstr>Business Studies</vt:lpstr>
      <vt:lpstr>Classical Studies</vt:lpstr>
      <vt:lpstr>Classical</vt:lpstr>
      <vt:lpstr>Classical Studies</vt:lpstr>
      <vt:lpstr>Classical Studies</vt:lpstr>
      <vt:lpstr>Subject Choice</vt:lpstr>
      <vt:lpstr>Loreto College Subject Options</vt:lpstr>
      <vt:lpstr>We Recommend....</vt:lpstr>
      <vt:lpstr>You should…</vt:lpstr>
      <vt:lpstr>You should…</vt:lpstr>
      <vt:lpstr>Best of Luck with your Decision!!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Careers</dc:creator>
  <cp:lastModifiedBy>Careers</cp:lastModifiedBy>
  <cp:revision>1</cp:revision>
  <dcterms:modified xsi:type="dcterms:W3CDTF">2022-02-16T09:25:41Z</dcterms:modified>
</cp:coreProperties>
</file>