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8" roundtripDataSignature="AMtx7mi3DFay4lUdOiL2WZCYq18lFOFF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1F610B-B136-4E6C-BAA6-102C395AFA54}">
  <a:tblStyle styleId="{221F610B-B136-4E6C-BAA6-102C395AFA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customschemas.google.com/relationships/presentationmetadata" Target="metadata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e07ecb269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9e07ecb26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2502d1c5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Des</a:t>
            </a:r>
            <a:endParaRPr/>
          </a:p>
        </p:txBody>
      </p:sp>
      <p:sp>
        <p:nvSpPr>
          <p:cNvPr id="139" name="Google Shape;139;g92502d1c53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b58eac0eb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Des</a:t>
            </a:r>
            <a:endParaRPr/>
          </a:p>
        </p:txBody>
      </p:sp>
      <p:sp>
        <p:nvSpPr>
          <p:cNvPr id="149" name="Google Shape;149;gb58eac0eb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58eac0eb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Des</a:t>
            </a:r>
            <a:endParaRPr/>
          </a:p>
        </p:txBody>
      </p:sp>
      <p:sp>
        <p:nvSpPr>
          <p:cNvPr id="156" name="Google Shape;156;gb58eac0eb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ad30d8af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ad30d8a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58eac0eba_0_3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58eac0eb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Des - optional slide????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1c94413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Des</a:t>
            </a:r>
            <a:endParaRPr/>
          </a:p>
        </p:txBody>
      </p:sp>
      <p:sp>
        <p:nvSpPr>
          <p:cNvPr id="176" name="Google Shape;176;g91c94413d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58eac0eb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b58eac0eb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Des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p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e07ecb26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  <p:sp>
        <p:nvSpPr>
          <p:cNvPr id="195" name="Google Shape;195;g9e07ecb269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e07ecb26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g9e07ecb269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91" name="Google Shape;9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a931e74d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a931e74d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Jane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e07ecb269_1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9e07ecb269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e07ecb269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9e07ecb269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9e07ecb269_1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9e07ecb269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e07ecb269_1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9e07ecb269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e07ecb269_1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9e07ecb269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e07ecb26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  <p:sp>
        <p:nvSpPr>
          <p:cNvPr id="239" name="Google Shape;239;g9e07ecb269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3ac2ba28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53ac2ba2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ff5b18266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ff5b1826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Jane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e45add1b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  <p:sp>
        <p:nvSpPr>
          <p:cNvPr id="259" name="Google Shape;259;g9e45add1b6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e07ecb269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  <p:sp>
        <p:nvSpPr>
          <p:cNvPr id="267" name="Google Shape;267;g9e07ecb269_1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e48ecef5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9e48ecef5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e07ecb269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  <p:sp>
        <p:nvSpPr>
          <p:cNvPr id="284" name="Google Shape;284;g9e07ecb269_1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e07ecb269_1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9e07ecb269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b58eac0eba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Jane</a:t>
            </a:r>
            <a:endParaRPr/>
          </a:p>
        </p:txBody>
      </p:sp>
      <p:sp>
        <p:nvSpPr>
          <p:cNvPr id="306" name="Google Shape;306;gb58eac0eba_0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9e48ecef54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9e48ecef5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9b31e2cb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b9b31e2c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Jackie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b9b31e2cbc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b9b31e2cb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Jackie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b58eac0eba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Donnchadh as co-host to share screen</a:t>
            </a:r>
            <a:endParaRPr/>
          </a:p>
        </p:txBody>
      </p:sp>
      <p:sp>
        <p:nvSpPr>
          <p:cNvPr id="334" name="Google Shape;334;gb58eac0eba_0_2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e07ecb269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Dave as co-host to share screen</a:t>
            </a:r>
            <a:endParaRPr/>
          </a:p>
        </p:txBody>
      </p:sp>
      <p:sp>
        <p:nvSpPr>
          <p:cNvPr id="340" name="Google Shape;340;g9e07ecb269_1_1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2502d1c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104" name="Google Shape;104;g92502d1c5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b58eac0eba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346" name="Google Shape;346;gb58eac0eba_0_3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b58eac0eba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354" name="Google Shape;354;gb58eac0eba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91c94413d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361" name="Google Shape;361;g91c94413d5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e07ecb269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9e07ecb269_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a9a11636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a9a1163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2502d1c5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  <p:sp>
        <p:nvSpPr>
          <p:cNvPr id="121" name="Google Shape;121;g92502d1c53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e07ecb269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9e07ecb26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Jackie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2502d1c5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E"/>
              <a:t>Des</a:t>
            </a:r>
            <a:endParaRPr/>
          </a:p>
        </p:txBody>
      </p:sp>
      <p:sp>
        <p:nvSpPr>
          <p:cNvPr id="133" name="Google Shape;133;g92502d1c53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5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9e48ecef54_0_12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9e48ecef54_0_12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g9e48ecef54_0_1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loretothegreen.ie/general/video-of-life-in-loreto-college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info@loretothegreen.ie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34.png"/><Relationship Id="rId6" Type="http://schemas.openxmlformats.org/officeDocument/2006/relationships/image" Target="../media/image15.png"/><Relationship Id="rId7" Type="http://schemas.openxmlformats.org/officeDocument/2006/relationships/image" Target="../media/image35.png"/><Relationship Id="rId8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31.png"/><Relationship Id="rId13" Type="http://schemas.openxmlformats.org/officeDocument/2006/relationships/image" Target="../media/image39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Relationship Id="rId14" Type="http://schemas.openxmlformats.org/officeDocument/2006/relationships/image" Target="../media/image36.png"/><Relationship Id="rId5" Type="http://schemas.openxmlformats.org/officeDocument/2006/relationships/image" Target="../media/image25.png"/><Relationship Id="rId6" Type="http://schemas.openxmlformats.org/officeDocument/2006/relationships/image" Target="../media/image18.png"/><Relationship Id="rId7" Type="http://schemas.openxmlformats.org/officeDocument/2006/relationships/image" Target="../media/image26.png"/><Relationship Id="rId8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Relationship Id="rId4" Type="http://schemas.openxmlformats.org/officeDocument/2006/relationships/image" Target="../media/image38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loretothegreen.app.vsware.ie/" TargetMode="External"/><Relationship Id="rId4" Type="http://schemas.openxmlformats.org/officeDocument/2006/relationships/hyperlink" Target="https://support.vsware.ie/parent-app-overview" TargetMode="External"/><Relationship Id="rId5" Type="http://schemas.openxmlformats.org/officeDocument/2006/relationships/hyperlink" Target="https://vsware.wistia.com/medias/n7yo7lck0k-" TargetMode="External"/><Relationship Id="rId6" Type="http://schemas.openxmlformats.org/officeDocument/2006/relationships/hyperlink" Target="https://vsware.wistia.com/medias/nr3tejf165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vsware.wistia.com/medias/n7yo7lck0k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g"/><Relationship Id="rId4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jpg"/><Relationship Id="rId4" Type="http://schemas.openxmlformats.org/officeDocument/2006/relationships/hyperlink" Target="mailto:info@loretothegreen.ie" TargetMode="External"/><Relationship Id="rId5" Type="http://schemas.openxmlformats.org/officeDocument/2006/relationships/hyperlink" Target="http://www.loretothegreen.ie" TargetMode="External"/><Relationship Id="rId6" Type="http://schemas.openxmlformats.org/officeDocument/2006/relationships/hyperlink" Target="https://stepup.ie" TargetMode="External"/><Relationship Id="rId7" Type="http://schemas.openxmlformats.org/officeDocument/2006/relationships/hyperlink" Target="https://www.gov.ie/en/publication/af24b-wellbeing-guidance-documents-for-parents-students-and-schools/#parents-primary-schools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e07ecb269_0_1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IE" u="sng">
                <a:solidFill>
                  <a:schemeClr val="hlink"/>
                </a:solidFill>
                <a:hlinkClick r:id="rId3"/>
              </a:rPr>
              <a:t>Video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2502d1c53_0_11"/>
          <p:cNvSpPr txBox="1"/>
          <p:nvPr/>
        </p:nvSpPr>
        <p:spPr>
          <a:xfrm>
            <a:off x="1802675" y="1172175"/>
            <a:ext cx="84507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g92502d1c53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3025" y="725963"/>
            <a:ext cx="188595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92502d1c53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8988" y="35400"/>
            <a:ext cx="5534025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92502d1c53_0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475" y="54450"/>
            <a:ext cx="1144905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92502d1c53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9200" y="2340450"/>
            <a:ext cx="9382800" cy="39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92502d1c53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350" y="3217353"/>
            <a:ext cx="2318125" cy="113564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b58eac0eba_0_10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624851" y="-90750"/>
            <a:ext cx="107733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b58eac0eba_0_10"/>
          <p:cNvSpPr txBox="1"/>
          <p:nvPr/>
        </p:nvSpPr>
        <p:spPr>
          <a:xfrm>
            <a:off x="1949975" y="2531925"/>
            <a:ext cx="8020200" cy="27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90500" marR="190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2850">
                <a:solidFill>
                  <a:srgbClr val="4A374B"/>
                </a:solidFill>
              </a:rPr>
              <a:t>Our History</a:t>
            </a:r>
            <a:endParaRPr sz="2850">
              <a:solidFill>
                <a:srgbClr val="4A374B"/>
              </a:solidFill>
            </a:endParaRPr>
          </a:p>
          <a:p>
            <a:pPr indent="0" lvl="0" marL="190500" marR="19050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1800">
                <a:solidFill>
                  <a:srgbClr val="010722"/>
                </a:solidFill>
              </a:rPr>
              <a:t>Loreto College, St. Stephen’s Green is a Catholic school in the Loreto tradition.  It is, therefore, part of a worldwide network of schools run by the Institute of the Blessed Virgin Mary (known to us as Loreto).</a:t>
            </a:r>
            <a:endParaRPr sz="1800">
              <a:solidFill>
                <a:srgbClr val="010722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500">
              <a:solidFill>
                <a:srgbClr val="660000"/>
              </a:solidFill>
            </a:endParaRPr>
          </a:p>
        </p:txBody>
      </p:sp>
      <p:pic>
        <p:nvPicPr>
          <p:cNvPr id="153" name="Google Shape;153;gb58eac0eba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75" y="91025"/>
            <a:ext cx="1144905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b58eac0eba_0_15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347550" y="-45450"/>
            <a:ext cx="114969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b58eac0eba_0_15"/>
          <p:cNvSpPr txBox="1"/>
          <p:nvPr/>
        </p:nvSpPr>
        <p:spPr>
          <a:xfrm>
            <a:off x="240850" y="3927700"/>
            <a:ext cx="5019900" cy="27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1500">
                <a:solidFill>
                  <a:srgbClr val="4A374B"/>
                </a:solidFill>
              </a:rPr>
              <a:t>The Loreto College’s philosophy of education is:</a:t>
            </a:r>
            <a:endParaRPr sz="1500">
              <a:solidFill>
                <a:srgbClr val="4A374B"/>
              </a:solidFill>
            </a:endParaRPr>
          </a:p>
          <a:p>
            <a:pPr indent="-448900" lvl="0" marL="630000" rtl="0" algn="l">
              <a:lnSpc>
                <a:spcPct val="162500"/>
              </a:lnSpc>
              <a:spcBef>
                <a:spcPts val="3000"/>
              </a:spcBef>
              <a:spcAft>
                <a:spcPts val="0"/>
              </a:spcAft>
              <a:buClr>
                <a:srgbClr val="010722"/>
              </a:buClr>
              <a:buSzPts val="1400"/>
              <a:buChar char="●"/>
            </a:pPr>
            <a:r>
              <a:rPr lang="en-IE">
                <a:solidFill>
                  <a:srgbClr val="010722"/>
                </a:solidFill>
              </a:rPr>
              <a:t>Centred in God.</a:t>
            </a:r>
            <a:endParaRPr>
              <a:solidFill>
                <a:srgbClr val="010722"/>
              </a:solidFill>
            </a:endParaRPr>
          </a:p>
          <a:p>
            <a:pPr indent="-448900" lvl="0" marL="63000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10722"/>
              </a:buClr>
              <a:buSzPts val="1400"/>
              <a:buChar char="●"/>
            </a:pPr>
            <a:r>
              <a:rPr lang="en-IE">
                <a:solidFill>
                  <a:srgbClr val="010722"/>
                </a:solidFill>
              </a:rPr>
              <a:t>Rooted in Gospel values.</a:t>
            </a:r>
            <a:endParaRPr>
              <a:solidFill>
                <a:srgbClr val="010722"/>
              </a:solidFill>
            </a:endParaRPr>
          </a:p>
          <a:p>
            <a:pPr indent="-448900" lvl="0" marL="63000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10722"/>
              </a:buClr>
              <a:buSzPts val="1400"/>
              <a:buChar char="●"/>
            </a:pPr>
            <a:r>
              <a:rPr lang="en-IE">
                <a:solidFill>
                  <a:srgbClr val="010722"/>
                </a:solidFill>
              </a:rPr>
              <a:t>Derives its objectives and specific expression from the insights and vision of St. Ignatius of Loyola and Mary Ward.</a:t>
            </a:r>
            <a:endParaRPr>
              <a:solidFill>
                <a:srgbClr val="010722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sz="3500">
              <a:solidFill>
                <a:srgbClr val="660000"/>
              </a:solidFill>
            </a:endParaRPr>
          </a:p>
        </p:txBody>
      </p:sp>
      <p:pic>
        <p:nvPicPr>
          <p:cNvPr id="160" name="Google Shape;160;gb58eac0eba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450" y="183325"/>
            <a:ext cx="4821000" cy="36711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1" name="Google Shape;161;gb58eac0eba_0_15"/>
          <p:cNvSpPr txBox="1"/>
          <p:nvPr/>
        </p:nvSpPr>
        <p:spPr>
          <a:xfrm>
            <a:off x="5964125" y="351700"/>
            <a:ext cx="5524500" cy="6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E" sz="2100">
                <a:latin typeface="Calibri"/>
                <a:ea typeface="Calibri"/>
                <a:cs typeface="Calibri"/>
                <a:sym typeface="Calibri"/>
              </a:rPr>
              <a:t>Here in Loreto St Stephen’s Green we aim to: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Position the person and best interests of the student at the centre of what we do.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Nurture respectful and caring relationships between teachers and students.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Provide an appropriate and robust learning experience and environment.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Set each student on a pathway to personal excellence, recognising different aptitudes and gifts.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Foster in students a generosity of spirit and a readiness to place their talents at the service of others.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Collaborate with parents in accompanying each student’s progress towards maturity.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Respect and honour diversity, entering into genuine dialogue with unfamiliar cultures and new developments.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IE" sz="1900">
                <a:latin typeface="Calibri"/>
                <a:ea typeface="Calibri"/>
                <a:cs typeface="Calibri"/>
                <a:sym typeface="Calibri"/>
              </a:rPr>
              <a:t>Strengthen links between the world-wide network of Loreto schools and students.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ad30d8af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bad30d8afa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gbad30d8af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301" y="0"/>
            <a:ext cx="484882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b58eac0eba_0_327"/>
          <p:cNvPicPr preferRelativeResize="0"/>
          <p:nvPr/>
        </p:nvPicPr>
        <p:blipFill rotWithShape="1">
          <a:blip r:embed="rId3">
            <a:alphaModFix/>
          </a:blip>
          <a:srcRect b="0" l="2839" r="4379" t="0"/>
          <a:stretch/>
        </p:blipFill>
        <p:spPr>
          <a:xfrm>
            <a:off x="344300" y="1619250"/>
            <a:ext cx="115034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91c94413d5_0_0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774525" y="219025"/>
            <a:ext cx="10147702" cy="65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179" name="Google Shape;179;g91c94413d5_0_0"/>
          <p:cNvSpPr txBox="1"/>
          <p:nvPr/>
        </p:nvSpPr>
        <p:spPr>
          <a:xfrm>
            <a:off x="2044175" y="1825150"/>
            <a:ext cx="79578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Pastoral Care Team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58eac0eba_0_30"/>
          <p:cNvSpPr txBox="1"/>
          <p:nvPr>
            <p:ph type="title"/>
          </p:nvPr>
        </p:nvSpPr>
        <p:spPr>
          <a:xfrm>
            <a:off x="352876" y="257375"/>
            <a:ext cx="3673200" cy="1017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Pastoral Team</a:t>
            </a:r>
            <a:endParaRPr/>
          </a:p>
        </p:txBody>
      </p:sp>
      <p:sp>
        <p:nvSpPr>
          <p:cNvPr id="185" name="Google Shape;185;gb58eac0eba_0_30"/>
          <p:cNvSpPr txBox="1"/>
          <p:nvPr>
            <p:ph idx="1" type="body"/>
          </p:nvPr>
        </p:nvSpPr>
        <p:spPr>
          <a:xfrm>
            <a:off x="608408" y="2030744"/>
            <a:ext cx="15147600" cy="607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40000"/>
              </a:lnSpc>
              <a:spcBef>
                <a:spcPts val="1200"/>
              </a:spcBef>
              <a:spcAft>
                <a:spcPts val="27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86" name="Google Shape;186;gb58eac0eb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734" y="402158"/>
            <a:ext cx="106409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2075" y="820750"/>
            <a:ext cx="10191500" cy="52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9e07ecb269_0_26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9e07ecb269_0_26"/>
          <p:cNvSpPr txBox="1"/>
          <p:nvPr/>
        </p:nvSpPr>
        <p:spPr>
          <a:xfrm>
            <a:off x="1825125" y="1209825"/>
            <a:ext cx="8020200" cy="4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Teaching and Learning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IE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 Jane Kelly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9e07ecb269_1_0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9e07ecb269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3000"/>
            <a:ext cx="12192000" cy="67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>
            <p:ph type="ctrTitle"/>
          </p:nvPr>
        </p:nvSpPr>
        <p:spPr>
          <a:xfrm>
            <a:off x="772575" y="1037175"/>
            <a:ext cx="7715400" cy="28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None/>
            </a:pPr>
            <a:r>
              <a:rPr b="1" lang="en-I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I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Class of 2021 - 2027</a:t>
            </a:r>
            <a:endParaRPr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None/>
            </a:pPr>
            <a:r>
              <a:rPr b="1" lang="en-IE" sz="31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Information Evening</a:t>
            </a:r>
            <a:endParaRPr b="1" sz="31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000"/>
              <a:buFont typeface="Arial"/>
              <a:buNone/>
            </a:pPr>
            <a:r>
              <a:rPr b="1" lang="en-IE" sz="31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Tuesday 2nd February</a:t>
            </a:r>
            <a:endParaRPr b="1" sz="31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433925" y="0"/>
            <a:ext cx="11123075" cy="64245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ba931e74d5_0_1"/>
          <p:cNvSpPr txBox="1"/>
          <p:nvPr>
            <p:ph type="title"/>
          </p:nvPr>
        </p:nvSpPr>
        <p:spPr>
          <a:xfrm>
            <a:off x="838200" y="365125"/>
            <a:ext cx="2991000" cy="102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IE">
                <a:solidFill>
                  <a:srgbClr val="990000"/>
                </a:solidFill>
              </a:rPr>
              <a:t>School Day</a:t>
            </a:r>
            <a:endParaRPr b="1">
              <a:solidFill>
                <a:srgbClr val="990000"/>
              </a:solidFill>
            </a:endParaRPr>
          </a:p>
        </p:txBody>
      </p:sp>
      <p:graphicFrame>
        <p:nvGraphicFramePr>
          <p:cNvPr id="210" name="Google Shape;210;gba931e74d5_0_1"/>
          <p:cNvGraphicFramePr/>
          <p:nvPr/>
        </p:nvGraphicFramePr>
        <p:xfrm>
          <a:off x="466700" y="13905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{221F610B-B136-4E6C-BAA6-102C395AFA54}</a:tableStyleId>
              </a:tblPr>
              <a:tblGrid>
                <a:gridCol w="1958425"/>
                <a:gridCol w="1729825"/>
                <a:gridCol w="1825075"/>
                <a:gridCol w="1813250"/>
                <a:gridCol w="1826675"/>
                <a:gridCol w="1886250"/>
              </a:tblGrid>
              <a:tr h="54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IE" sz="2200"/>
                        <a:t>Monday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IE" sz="2200"/>
                        <a:t>Tuesday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IE" sz="2200"/>
                        <a:t>Wednesday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IE" sz="2200"/>
                        <a:t>Thursday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IE" sz="2200"/>
                        <a:t>Friday</a:t>
                      </a:r>
                      <a:endParaRPr b="1" sz="2200"/>
                    </a:p>
                  </a:txBody>
                  <a:tcPr marT="91425" marB="91425" marR="91425" marL="91425"/>
                </a:tc>
              </a:tr>
              <a:tr h="58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8:45am   Start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Classes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54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10:45am 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Break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Break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Break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Break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Break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54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10:55am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54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12:55pm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Lunch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Lunch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Finish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Lunch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Lunch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54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1:45pm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>
                          <a:solidFill>
                            <a:schemeClr val="dk1"/>
                          </a:solidFill>
                        </a:rPr>
                        <a:t>Classes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618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3:45pm Finish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Finish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Finish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Finish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200"/>
                        <a:t>Finish</a:t>
                      </a:r>
                      <a:endParaRPr sz="2200"/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211" name="Google Shape;211;gba931e74d5_0_1"/>
          <p:cNvSpPr txBox="1"/>
          <p:nvPr/>
        </p:nvSpPr>
        <p:spPr>
          <a:xfrm>
            <a:off x="685800" y="5619750"/>
            <a:ext cx="1103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400">
                <a:highlight>
                  <a:srgbClr val="CFE2F3"/>
                </a:highlight>
                <a:latin typeface="Calibri"/>
                <a:ea typeface="Calibri"/>
                <a:cs typeface="Calibri"/>
                <a:sym typeface="Calibri"/>
              </a:rPr>
              <a:t>Tutor time</a:t>
            </a:r>
            <a:r>
              <a:rPr lang="en-IE" sz="2400">
                <a:latin typeface="Calibri"/>
                <a:ea typeface="Calibri"/>
                <a:cs typeface="Calibri"/>
                <a:sym typeface="Calibri"/>
              </a:rPr>
              <a:t> two mornings a week and </a:t>
            </a:r>
            <a:r>
              <a:rPr lang="en-IE" sz="2400">
                <a:highlight>
                  <a:srgbClr val="CFE2F3"/>
                </a:highlight>
                <a:latin typeface="Calibri"/>
                <a:ea typeface="Calibri"/>
                <a:cs typeface="Calibri"/>
                <a:sym typeface="Calibri"/>
              </a:rPr>
              <a:t>Assembly</a:t>
            </a:r>
            <a:r>
              <a:rPr lang="en-IE" sz="2400">
                <a:latin typeface="Calibri"/>
                <a:ea typeface="Calibri"/>
                <a:cs typeface="Calibri"/>
                <a:sym typeface="Calibri"/>
              </a:rPr>
              <a:t> once a week at </a:t>
            </a:r>
            <a:r>
              <a:rPr lang="en-IE" sz="2400">
                <a:highlight>
                  <a:srgbClr val="CFE2F3"/>
                </a:highlight>
                <a:latin typeface="Calibri"/>
                <a:ea typeface="Calibri"/>
                <a:cs typeface="Calibri"/>
                <a:sym typeface="Calibri"/>
              </a:rPr>
              <a:t>8:30am</a:t>
            </a:r>
            <a:r>
              <a:rPr lang="en-IE" sz="2400">
                <a:latin typeface="Calibri"/>
                <a:ea typeface="Calibri"/>
                <a:cs typeface="Calibri"/>
                <a:sym typeface="Calibri"/>
              </a:rPr>
              <a:t> - days may vary depending on Year Group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9e07ecb269_1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887202" cy="641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9e07ecb269_1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887200" cy="625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9e07ecb269_1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0057285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9e07ecb269_1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356125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9e07ecb269_1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28979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9e07ecb269_1_5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9e07ecb269_1_5"/>
          <p:cNvSpPr txBox="1"/>
          <p:nvPr/>
        </p:nvSpPr>
        <p:spPr>
          <a:xfrm>
            <a:off x="1241100" y="743400"/>
            <a:ext cx="9428100" cy="53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Courses and Levels: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Font typeface="Arial"/>
              <a:buChar char="●"/>
            </a:pPr>
            <a:r>
              <a:rPr b="0" i="0" lang="en-IE" sz="2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Mixed ability classes.</a:t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Font typeface="Arial"/>
              <a:buChar char="●"/>
            </a:pPr>
            <a:r>
              <a:rPr b="0" i="0" lang="en-IE" sz="2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Common level in 1st year with Ordinary level classes available in Maths from 2nd year a</a:t>
            </a:r>
            <a:r>
              <a:rPr lang="en-IE" sz="2400">
                <a:solidFill>
                  <a:srgbClr val="660000"/>
                </a:solidFill>
              </a:rPr>
              <a:t>nd Irish from 3rd year</a:t>
            </a:r>
            <a:r>
              <a:rPr b="0" i="0" lang="en-IE" sz="2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as required.</a:t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Font typeface="Arial"/>
              <a:buChar char="●"/>
            </a:pPr>
            <a:r>
              <a:rPr b="0" i="0" lang="en-IE" sz="24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Targeted approach with regard to learning support interventions - evidence based programme.</a:t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0000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Char char="●"/>
            </a:pPr>
            <a:r>
              <a:rPr lang="en-IE" sz="2400">
                <a:solidFill>
                  <a:srgbClr val="660000"/>
                </a:solidFill>
              </a:rPr>
              <a:t>Courses and options will be covered by our Guidance Counsellor Mr O’Mahony</a:t>
            </a:r>
            <a:endParaRPr sz="2400">
              <a:solidFill>
                <a:srgbClr val="66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3ac2ba28f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E">
                <a:solidFill>
                  <a:srgbClr val="660000"/>
                </a:solidFill>
              </a:rPr>
              <a:t>Learning Support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248" name="Google Shape;248;g53ac2ba28f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Student Support Team led by Ms. Ann Freeman</a:t>
            </a:r>
            <a:endParaRPr>
              <a:solidFill>
                <a:srgbClr val="66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Work closely with Guidance Counsellor and SMT</a:t>
            </a:r>
            <a:endParaRPr>
              <a:solidFill>
                <a:srgbClr val="66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Continuum of Support - Support for All, Support for Some, Support for Few</a:t>
            </a:r>
            <a:endParaRPr>
              <a:solidFill>
                <a:srgbClr val="66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Small classes or one to one</a:t>
            </a:r>
            <a:endParaRPr>
              <a:solidFill>
                <a:srgbClr val="66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More than 10% of students are in receipt of Learning Support</a:t>
            </a:r>
            <a:endParaRPr>
              <a:solidFill>
                <a:srgbClr val="66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Please contact the school if you have concerns about your daughter</a:t>
            </a:r>
            <a:endParaRPr>
              <a:solidFill>
                <a:srgbClr val="660000"/>
              </a:solidFill>
            </a:endParaRPr>
          </a:p>
        </p:txBody>
      </p:sp>
      <p:pic>
        <p:nvPicPr>
          <p:cNvPr id="249" name="Google Shape;249;g53ac2ba28f_0_0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 flipH="1">
            <a:off x="11521025" y="-45450"/>
            <a:ext cx="4044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53ac2ba28f_0_0"/>
          <p:cNvSpPr txBox="1"/>
          <p:nvPr/>
        </p:nvSpPr>
        <p:spPr>
          <a:xfrm>
            <a:off x="1490875" y="5124875"/>
            <a:ext cx="9780000" cy="11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ff5b18266_3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IE">
                <a:solidFill>
                  <a:srgbClr val="660000"/>
                </a:solidFill>
              </a:rPr>
              <a:t>Learning Support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256" name="Google Shape;256;gaff5b18266_3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Educational Psychological Reports - email to </a:t>
            </a:r>
            <a:r>
              <a:rPr lang="en-IE" u="sng">
                <a:solidFill>
                  <a:schemeClr val="hlink"/>
                </a:solidFill>
                <a:hlinkClick r:id="rId3"/>
              </a:rPr>
              <a:t>info@loretothegreen.ie</a:t>
            </a:r>
            <a:endParaRPr>
              <a:solidFill>
                <a:srgbClr val="66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1800"/>
              <a:buChar char="•"/>
            </a:pPr>
            <a:r>
              <a:rPr lang="en-IE">
                <a:solidFill>
                  <a:srgbClr val="660000"/>
                </a:solidFill>
              </a:rPr>
              <a:t>Meetings via zoom will be arranged by the Student Support Coordinator in March</a:t>
            </a:r>
            <a:endParaRPr>
              <a:solidFill>
                <a:srgbClr val="66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g9e45add1b6_0_16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774525" y="219025"/>
            <a:ext cx="10147702" cy="65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262" name="Google Shape;262;g9e45add1b6_0_16"/>
          <p:cNvSpPr txBox="1"/>
          <p:nvPr/>
        </p:nvSpPr>
        <p:spPr>
          <a:xfrm>
            <a:off x="873500" y="3164425"/>
            <a:ext cx="79578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Calibri"/>
              <a:buChar char="●"/>
            </a:pPr>
            <a:r>
              <a:rPr b="1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SPHE</a:t>
            </a:r>
            <a:r>
              <a:rPr b="0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 - Social Personal and Health Education</a:t>
            </a:r>
            <a:endParaRPr b="0" i="0" sz="2800" u="none" cap="none" strike="noStrike">
              <a:solidFill>
                <a:srgbClr val="66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Calibri"/>
              <a:buChar char="●"/>
            </a:pPr>
            <a:r>
              <a:rPr b="1" lang="en-IE" sz="2800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RSE</a:t>
            </a:r>
            <a:r>
              <a:rPr lang="en-IE" sz="2800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 - Relationship and Sexuality Education</a:t>
            </a:r>
            <a:endParaRPr sz="2800">
              <a:solidFill>
                <a:srgbClr val="66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Calibri"/>
              <a:buChar char="●"/>
            </a:pPr>
            <a:r>
              <a:rPr b="1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PE</a:t>
            </a:r>
            <a:endParaRPr b="0" i="0" sz="2800" u="none" cap="none" strike="noStrike">
              <a:solidFill>
                <a:srgbClr val="66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Calibri"/>
              <a:buChar char="●"/>
            </a:pPr>
            <a:r>
              <a:rPr b="1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CSPE </a:t>
            </a:r>
            <a:r>
              <a:rPr b="0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- Civic, Social and Political Education</a:t>
            </a:r>
            <a:endParaRPr b="0" i="0" sz="2800" u="none" cap="none" strike="noStrike">
              <a:solidFill>
                <a:srgbClr val="66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Calibri"/>
              <a:buChar char="●"/>
            </a:pPr>
            <a:r>
              <a:rPr b="0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Computers, Choir and Games</a:t>
            </a:r>
            <a:endParaRPr b="0" i="0" sz="2800" u="none" cap="none" strike="noStrike">
              <a:solidFill>
                <a:srgbClr val="66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Calibri"/>
              <a:buChar char="●"/>
            </a:pPr>
            <a:r>
              <a:rPr b="0" i="0" lang="en-IE" sz="2800" u="none" cap="none" strike="noStrike">
                <a:solidFill>
                  <a:srgbClr val="660000"/>
                </a:solidFill>
                <a:latin typeface="Calibri"/>
                <a:ea typeface="Calibri"/>
                <a:cs typeface="Calibri"/>
                <a:sym typeface="Calibri"/>
              </a:rPr>
              <a:t>Subject specific wellbeing</a:t>
            </a:r>
            <a:endParaRPr b="0" i="0" sz="2800" u="none" cap="none" strike="noStrike">
              <a:solidFill>
                <a:srgbClr val="66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9e45add1b6_0_16"/>
          <p:cNvSpPr txBox="1"/>
          <p:nvPr>
            <p:ph idx="4294967295" type="title"/>
          </p:nvPr>
        </p:nvSpPr>
        <p:spPr>
          <a:xfrm>
            <a:off x="406625" y="1963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IE">
                <a:solidFill>
                  <a:srgbClr val="660000"/>
                </a:solidFill>
              </a:rPr>
              <a:t>Wellbeing</a:t>
            </a:r>
            <a:endParaRPr>
              <a:solidFill>
                <a:srgbClr val="660000"/>
              </a:solidFill>
            </a:endParaRPr>
          </a:p>
        </p:txBody>
      </p:sp>
      <p:pic>
        <p:nvPicPr>
          <p:cNvPr id="264" name="Google Shape;264;g9e45add1b6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13" y="270950"/>
            <a:ext cx="11153775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0" name="Google Shape;10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00" y="0"/>
            <a:ext cx="11049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5101775" y="5203427"/>
            <a:ext cx="6705600" cy="14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IE" sz="8000" u="none" cap="none" strike="noStrike">
                <a:solidFill>
                  <a:srgbClr val="FFF2CC"/>
                </a:solidFill>
                <a:latin typeface="Times"/>
                <a:ea typeface="Times"/>
                <a:cs typeface="Times"/>
                <a:sym typeface="Times"/>
              </a:rPr>
              <a:t>Welcome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9e07ecb269_1_59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774525" y="219025"/>
            <a:ext cx="10147702" cy="65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270" name="Google Shape;270;g9e07ecb269_1_59"/>
          <p:cNvSpPr txBox="1"/>
          <p:nvPr/>
        </p:nvSpPr>
        <p:spPr>
          <a:xfrm>
            <a:off x="2044175" y="1825150"/>
            <a:ext cx="79578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Extra Curricular Activities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e48ecef54_0_70"/>
          <p:cNvSpPr txBox="1"/>
          <p:nvPr>
            <p:ph idx="1" type="body"/>
          </p:nvPr>
        </p:nvSpPr>
        <p:spPr>
          <a:xfrm>
            <a:off x="415600" y="161467"/>
            <a:ext cx="11360700" cy="62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IE" sz="3200">
                <a:solidFill>
                  <a:srgbClr val="660000"/>
                </a:solidFill>
              </a:rPr>
              <a:t>Loreto Sports</a:t>
            </a:r>
            <a:endParaRPr b="1" sz="3200">
              <a:solidFill>
                <a:srgbClr val="66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900">
              <a:solidFill>
                <a:srgbClr val="66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IE" sz="1900">
                <a:solidFill>
                  <a:srgbClr val="660000"/>
                </a:solidFill>
              </a:rPr>
              <a:t>Meagan Hoffman (Sports Coordinator)</a:t>
            </a:r>
            <a:r>
              <a:rPr lang="en-IE" sz="1900">
                <a:solidFill>
                  <a:srgbClr val="660000"/>
                </a:solidFill>
              </a:rPr>
              <a:t>- organises &amp; looks after all the extra curricular sports in the school </a:t>
            </a:r>
            <a:endParaRPr sz="1900">
              <a:solidFill>
                <a:srgbClr val="66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IE" sz="1900">
                <a:solidFill>
                  <a:srgbClr val="660000"/>
                </a:solidFill>
              </a:rPr>
              <a:t>Sports offered in Loreto:</a:t>
            </a:r>
            <a:r>
              <a:rPr lang="en-IE" sz="1900">
                <a:solidFill>
                  <a:srgbClr val="660000"/>
                </a:solidFill>
              </a:rPr>
              <a:t> </a:t>
            </a:r>
            <a:endParaRPr sz="1900">
              <a:solidFill>
                <a:srgbClr val="660000"/>
              </a:solidFill>
            </a:endParaRPr>
          </a:p>
          <a:p>
            <a:pPr indent="-42545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0000"/>
              </a:buClr>
              <a:buSzPts val="1900"/>
              <a:buChar char="-"/>
            </a:pPr>
            <a:r>
              <a:rPr lang="en-IE" sz="1900">
                <a:solidFill>
                  <a:srgbClr val="660000"/>
                </a:solidFill>
              </a:rPr>
              <a:t>Hockey, Basketball, Gaelic, Camogie, Cross Country, Athletics, Tennis, Cricket, Gymnastics, Swimming, Lacrosse, Tag-Rugby, Soccer, Badminton, Table Tennis (*Sailing, Equestrian, Golf)</a:t>
            </a:r>
            <a:endParaRPr sz="1900">
              <a:solidFill>
                <a:srgbClr val="660000"/>
              </a:solidFill>
            </a:endParaRPr>
          </a:p>
          <a:p>
            <a:pPr indent="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rgbClr val="66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solidFill>
                <a:srgbClr val="66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76" name="Google Shape;276;g9e48ecef54_0_70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415600" y="-60075"/>
            <a:ext cx="10812349" cy="676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9e48ecef54_0_70"/>
          <p:cNvPicPr preferRelativeResize="0"/>
          <p:nvPr/>
        </p:nvPicPr>
        <p:blipFill rotWithShape="1">
          <a:blip r:embed="rId4">
            <a:alphaModFix/>
          </a:blip>
          <a:srcRect b="6752" l="12447" r="18737" t="2229"/>
          <a:stretch/>
        </p:blipFill>
        <p:spPr>
          <a:xfrm>
            <a:off x="2068458" y="4222624"/>
            <a:ext cx="3222799" cy="256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9e48ecef54_0_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733" y="3261900"/>
            <a:ext cx="2782433" cy="208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9e48ecef54_0_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36367" y="3160817"/>
            <a:ext cx="3052002" cy="228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9e48ecef54_0_70"/>
          <p:cNvPicPr preferRelativeResize="0"/>
          <p:nvPr/>
        </p:nvPicPr>
        <p:blipFill rotWithShape="1">
          <a:blip r:embed="rId7">
            <a:alphaModFix/>
          </a:blip>
          <a:srcRect b="0" l="347" r="347" t="0"/>
          <a:stretch/>
        </p:blipFill>
        <p:spPr>
          <a:xfrm>
            <a:off x="7081467" y="4498000"/>
            <a:ext cx="2698726" cy="228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9e48ecef54_0_70"/>
          <p:cNvPicPr preferRelativeResize="0"/>
          <p:nvPr/>
        </p:nvPicPr>
        <p:blipFill rotWithShape="1">
          <a:blip r:embed="rId8">
            <a:alphaModFix/>
          </a:blip>
          <a:srcRect b="24092" l="0" r="13651" t="0"/>
          <a:stretch/>
        </p:blipFill>
        <p:spPr>
          <a:xfrm>
            <a:off x="4362212" y="2997717"/>
            <a:ext cx="3165087" cy="2086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e07ecb269_1_70"/>
          <p:cNvSpPr txBox="1"/>
          <p:nvPr/>
        </p:nvSpPr>
        <p:spPr>
          <a:xfrm>
            <a:off x="283375" y="147350"/>
            <a:ext cx="66540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700">
                <a:solidFill>
                  <a:srgbClr val="660000"/>
                </a:solidFill>
              </a:rPr>
              <a:t>E</a:t>
            </a:r>
            <a:r>
              <a:rPr b="0" i="0" lang="en-IE" sz="37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xtra curricular activities</a:t>
            </a:r>
            <a:r>
              <a:rPr b="0" i="0" lang="en-IE" sz="29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g9e07ecb269_1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7519" y="-6"/>
            <a:ext cx="2814476" cy="3048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pic>
        <p:nvPicPr>
          <p:cNvPr id="288" name="Google Shape;288;g9e07ecb269_1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75" y="4693000"/>
            <a:ext cx="3170726" cy="206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pic>
        <p:nvPicPr>
          <p:cNvPr id="289" name="Google Shape;289;g9e07ecb269_1_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63150" y="2700863"/>
            <a:ext cx="2628851" cy="1757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pic>
        <p:nvPicPr>
          <p:cNvPr id="290" name="Google Shape;290;g9e07ecb269_1_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93225" y="4438275"/>
            <a:ext cx="4298775" cy="23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9e07ecb269_1_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6275" y="3154025"/>
            <a:ext cx="3320025" cy="15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9e07ecb269_1_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81173" y="2803873"/>
            <a:ext cx="2481974" cy="165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9e07ecb269_1_7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67000" y="4406938"/>
            <a:ext cx="4326226" cy="243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9e07ecb269_1_7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82962" y="1448284"/>
            <a:ext cx="2320588" cy="135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9e07ecb269_1_7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20154" y="1"/>
            <a:ext cx="2427326" cy="153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9e07ecb269_1_7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96275" y="1394275"/>
            <a:ext cx="3170726" cy="17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9e07ecb269_1_70"/>
          <p:cNvPicPr preferRelativeResize="0"/>
          <p:nvPr/>
        </p:nvPicPr>
        <p:blipFill rotWithShape="1">
          <a:blip r:embed="rId13">
            <a:alphaModFix/>
          </a:blip>
          <a:srcRect b="28596" l="0" r="0" t="0"/>
          <a:stretch/>
        </p:blipFill>
        <p:spPr>
          <a:xfrm>
            <a:off x="3498050" y="2752375"/>
            <a:ext cx="3625300" cy="16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9e07ecb269_1_7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516300" y="1394274"/>
            <a:ext cx="3678810" cy="13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g9e07ecb269_1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325" y="43875"/>
            <a:ext cx="9588675" cy="677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b58eac0eba_0_223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b58eac0eba_0_223"/>
          <p:cNvSpPr txBox="1"/>
          <p:nvPr/>
        </p:nvSpPr>
        <p:spPr>
          <a:xfrm>
            <a:off x="801200" y="733475"/>
            <a:ext cx="107637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IE" sz="2400"/>
              <a:t>Some Useful Resources to help the transition from Primary to Post Primary: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10" name="Google Shape;310;gb58eac0eba_0_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625" y="1896401"/>
            <a:ext cx="3690100" cy="17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b58eac0eba_0_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2424" y="3074827"/>
            <a:ext cx="4826014" cy="12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b58eac0eba_0_2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8150" y="4632450"/>
            <a:ext cx="2063960" cy="12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9e48ecef54_1_5"/>
          <p:cNvSpPr txBox="1"/>
          <p:nvPr>
            <p:ph type="ctrTitle"/>
          </p:nvPr>
        </p:nvSpPr>
        <p:spPr>
          <a:xfrm>
            <a:off x="1524000" y="1122375"/>
            <a:ext cx="7133100" cy="11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IE">
                <a:solidFill>
                  <a:srgbClr val="660000"/>
                </a:solidFill>
              </a:rPr>
              <a:t>Communication</a:t>
            </a:r>
            <a:endParaRPr>
              <a:solidFill>
                <a:srgbClr val="660000"/>
              </a:solidFill>
            </a:endParaRPr>
          </a:p>
        </p:txBody>
      </p:sp>
      <p:sp>
        <p:nvSpPr>
          <p:cNvPr id="318" name="Google Shape;318;g9e48ecef54_1_5"/>
          <p:cNvSpPr txBox="1"/>
          <p:nvPr>
            <p:ph idx="1" type="subTitle"/>
          </p:nvPr>
        </p:nvSpPr>
        <p:spPr>
          <a:xfrm>
            <a:off x="1524000" y="3051707"/>
            <a:ext cx="9144000" cy="25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00"/>
              </a:buClr>
              <a:buSzPts val="2400"/>
              <a:buChar char="●"/>
            </a:pPr>
            <a:r>
              <a:rPr lang="en-IE">
                <a:solidFill>
                  <a:srgbClr val="660000"/>
                </a:solidFill>
              </a:rPr>
              <a:t>School App</a:t>
            </a:r>
            <a:endParaRPr>
              <a:solidFill>
                <a:srgbClr val="66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660000"/>
              </a:buClr>
              <a:buSzPts val="2400"/>
              <a:buChar char="●"/>
            </a:pPr>
            <a:r>
              <a:rPr lang="en-IE">
                <a:solidFill>
                  <a:srgbClr val="660000"/>
                </a:solidFill>
              </a:rPr>
              <a:t>News and notifications</a:t>
            </a:r>
            <a:endParaRPr>
              <a:solidFill>
                <a:srgbClr val="66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Char char="●"/>
            </a:pPr>
            <a:r>
              <a:rPr lang="en-IE">
                <a:solidFill>
                  <a:srgbClr val="660000"/>
                </a:solidFill>
              </a:rPr>
              <a:t>Record absences on the app</a:t>
            </a:r>
            <a:endParaRPr>
              <a:solidFill>
                <a:srgbClr val="66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400"/>
              <a:buChar char="●"/>
            </a:pPr>
            <a:r>
              <a:rPr lang="en-IE">
                <a:solidFill>
                  <a:srgbClr val="660000"/>
                </a:solidFill>
              </a:rPr>
              <a:t>Communication tool between home and school</a:t>
            </a:r>
            <a:endParaRPr>
              <a:solidFill>
                <a:srgbClr val="660000"/>
              </a:solidFill>
            </a:endParaRPr>
          </a:p>
          <a:p>
            <a:pPr indent="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solidFill>
                <a:srgbClr val="660000"/>
              </a:solidFill>
            </a:endParaRPr>
          </a:p>
        </p:txBody>
      </p:sp>
      <p:pic>
        <p:nvPicPr>
          <p:cNvPr id="319" name="Google Shape;319;g9e48ecef54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9150" y="922788"/>
            <a:ext cx="2047875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b9b31e2cbc_0_0"/>
          <p:cNvSpPr txBox="1"/>
          <p:nvPr>
            <p:ph type="ctrTitle"/>
          </p:nvPr>
        </p:nvSpPr>
        <p:spPr>
          <a:xfrm>
            <a:off x="1524000" y="1122368"/>
            <a:ext cx="9144000" cy="983400"/>
          </a:xfrm>
          <a:prstGeom prst="rect">
            <a:avLst/>
          </a:prstGeom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IE">
                <a:solidFill>
                  <a:srgbClr val="660000"/>
                </a:solidFill>
              </a:rPr>
              <a:t>VSware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325" name="Google Shape;325;gb9b31e2cbc_0_0"/>
          <p:cNvSpPr txBox="1"/>
          <p:nvPr>
            <p:ph idx="1" type="subTitle"/>
          </p:nvPr>
        </p:nvSpPr>
        <p:spPr>
          <a:xfrm>
            <a:off x="1524000" y="2236297"/>
            <a:ext cx="9144000" cy="389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IE">
                <a:solidFill>
                  <a:srgbClr val="660000"/>
                </a:solidFill>
              </a:rPr>
              <a:t>School </a:t>
            </a:r>
            <a:r>
              <a:rPr lang="en-IE">
                <a:solidFill>
                  <a:srgbClr val="660000"/>
                </a:solidFill>
              </a:rPr>
              <a:t>Operating</a:t>
            </a:r>
            <a:r>
              <a:rPr lang="en-IE">
                <a:solidFill>
                  <a:srgbClr val="660000"/>
                </a:solidFill>
              </a:rPr>
              <a:t> System</a:t>
            </a:r>
            <a:r>
              <a:rPr lang="en-IE">
                <a:solidFill>
                  <a:srgbClr val="990000"/>
                </a:solidFill>
              </a:rPr>
              <a:t> -</a:t>
            </a:r>
            <a:r>
              <a:rPr lang="en-IE"/>
              <a:t> </a:t>
            </a:r>
            <a:r>
              <a:rPr lang="en-IE" u="sng">
                <a:solidFill>
                  <a:schemeClr val="hlink"/>
                </a:solidFill>
                <a:hlinkClick r:id="rId3"/>
              </a:rPr>
              <a:t>Login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IE">
                <a:solidFill>
                  <a:srgbClr val="660000"/>
                </a:solidFill>
              </a:rPr>
              <a:t>Parent App</a:t>
            </a:r>
            <a:r>
              <a:rPr lang="en-IE"/>
              <a:t> </a:t>
            </a:r>
            <a:r>
              <a:rPr lang="en-IE" u="sng">
                <a:solidFill>
                  <a:schemeClr val="hlink"/>
                </a:solidFill>
                <a:hlinkClick r:id="rId4"/>
              </a:rPr>
              <a:t>Parent App - Everything you need to know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IE" u="sng">
                <a:solidFill>
                  <a:schemeClr val="hlink"/>
                </a:solidFill>
                <a:hlinkClick r:id="rId5"/>
              </a:rPr>
              <a:t>https://vsware.wistia.com/medias/n7yo7lck0k-</a:t>
            </a:r>
            <a:r>
              <a:rPr lang="en-IE"/>
              <a:t> </a:t>
            </a:r>
            <a:r>
              <a:rPr lang="en-IE">
                <a:solidFill>
                  <a:srgbClr val="660000"/>
                </a:solidFill>
              </a:rPr>
              <a:t>Desktop</a:t>
            </a:r>
            <a:endParaRPr>
              <a:solidFill>
                <a:srgbClr val="660000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0000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IE" u="sng">
                <a:solidFill>
                  <a:schemeClr val="hlink"/>
                </a:solidFill>
                <a:hlinkClick r:id="rId6"/>
              </a:rPr>
              <a:t>https://vsware.wistia.com/medias/nr3tejf165</a:t>
            </a:r>
            <a:r>
              <a:rPr lang="en-IE"/>
              <a:t>-</a:t>
            </a:r>
            <a:r>
              <a:rPr lang="en-IE"/>
              <a:t>- </a:t>
            </a:r>
            <a:r>
              <a:rPr lang="en-IE">
                <a:solidFill>
                  <a:srgbClr val="660000"/>
                </a:solidFill>
              </a:rPr>
              <a:t>Android/Apple</a:t>
            </a:r>
            <a:endParaRPr>
              <a:solidFill>
                <a:srgbClr val="660000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b9b31e2cbc_1_3"/>
          <p:cNvSpPr txBox="1"/>
          <p:nvPr>
            <p:ph type="ctrTitle"/>
          </p:nvPr>
        </p:nvSpPr>
        <p:spPr>
          <a:xfrm>
            <a:off x="1524000" y="1122368"/>
            <a:ext cx="9144000" cy="1095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IE">
                <a:solidFill>
                  <a:srgbClr val="660000"/>
                </a:solidFill>
              </a:rPr>
              <a:t>Options for 1st Year</a:t>
            </a:r>
            <a:endParaRPr b="1">
              <a:solidFill>
                <a:srgbClr val="660000"/>
              </a:solidFill>
            </a:endParaRPr>
          </a:p>
        </p:txBody>
      </p:sp>
      <p:sp>
        <p:nvSpPr>
          <p:cNvPr id="331" name="Google Shape;331;gb9b31e2cbc_1_3"/>
          <p:cNvSpPr txBox="1"/>
          <p:nvPr>
            <p:ph idx="1" type="subTitle"/>
          </p:nvPr>
        </p:nvSpPr>
        <p:spPr>
          <a:xfrm>
            <a:off x="1524000" y="2217685"/>
            <a:ext cx="9144000" cy="304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IE" sz="2800">
                <a:solidFill>
                  <a:srgbClr val="660000"/>
                </a:solidFill>
              </a:rPr>
              <a:t>Guide to </a:t>
            </a:r>
            <a:r>
              <a:rPr lang="en-IE" sz="2800">
                <a:solidFill>
                  <a:srgbClr val="660000"/>
                </a:solidFill>
              </a:rPr>
              <a:t>inputting</a:t>
            </a:r>
            <a:r>
              <a:rPr lang="en-IE" sz="2800">
                <a:solidFill>
                  <a:srgbClr val="660000"/>
                </a:solidFill>
              </a:rPr>
              <a:t> subject options</a:t>
            </a:r>
            <a:endParaRPr sz="2800">
              <a:solidFill>
                <a:srgbClr val="660000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IE" u="sng">
                <a:solidFill>
                  <a:schemeClr val="hlink"/>
                </a:solidFill>
                <a:hlinkClick r:id="rId3"/>
              </a:rPr>
              <a:t>ttps://vsware.wistia.com/medias/n7yo7lck0k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b58eac0eba_0_218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774525" y="219025"/>
            <a:ext cx="10147702" cy="65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</p:pic>
      <p:sp>
        <p:nvSpPr>
          <p:cNvPr id="337" name="Google Shape;337;gb58eac0eba_0_218"/>
          <p:cNvSpPr txBox="1"/>
          <p:nvPr/>
        </p:nvSpPr>
        <p:spPr>
          <a:xfrm>
            <a:off x="2044175" y="1825150"/>
            <a:ext cx="79578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500">
                <a:solidFill>
                  <a:srgbClr val="660000"/>
                </a:solidFill>
              </a:rPr>
              <a:t>Subject Options 2021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IE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O’Mahony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IE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 Counsellor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9e07ecb269_1_101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774525" y="219025"/>
            <a:ext cx="10147702" cy="65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343" name="Google Shape;343;g9e07ecb269_1_101"/>
          <p:cNvSpPr txBox="1"/>
          <p:nvPr/>
        </p:nvSpPr>
        <p:spPr>
          <a:xfrm>
            <a:off x="2044175" y="1825150"/>
            <a:ext cx="7957800" cy="30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iPad Training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IE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CompuB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92502d1c53_0_0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559075" y="41450"/>
            <a:ext cx="10870473" cy="6720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107" name="Google Shape;107;g92502d1c53_0_0"/>
          <p:cNvSpPr txBox="1"/>
          <p:nvPr/>
        </p:nvSpPr>
        <p:spPr>
          <a:xfrm>
            <a:off x="1194825" y="950975"/>
            <a:ext cx="9375600" cy="49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IE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evening you will be hearing from:</a:t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IE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 Jackie Dempsey - Principal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IE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 Des Fitzgerald - Deputy Principal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IE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 Jane Kelly - SEO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lang="en-IE" sz="2500">
                <a:latin typeface="Calibri"/>
                <a:ea typeface="Calibri"/>
                <a:cs typeface="Calibri"/>
                <a:sym typeface="Calibri"/>
              </a:rPr>
              <a:t>Mr Donnchadh O’Mahony</a:t>
            </a:r>
            <a:r>
              <a:rPr b="0" i="0" lang="en-IE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IE" sz="2500">
                <a:latin typeface="Calibri"/>
                <a:ea typeface="Calibri"/>
                <a:cs typeface="Calibri"/>
                <a:sym typeface="Calibri"/>
              </a:rPr>
              <a:t>Career Guidance Counsellor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●"/>
            </a:pPr>
            <a:r>
              <a:rPr b="0" i="0" lang="en-IE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 Dave Fagan - CompuB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gb58eac0eba_0_333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533400" y="219025"/>
            <a:ext cx="11239500" cy="653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20"/>
              </a:srgbClr>
            </a:outerShdw>
          </a:effectLst>
        </p:spPr>
      </p:pic>
      <p:sp>
        <p:nvSpPr>
          <p:cNvPr id="349" name="Google Shape;349;gb58eac0eba_0_333"/>
          <p:cNvSpPr txBox="1"/>
          <p:nvPr/>
        </p:nvSpPr>
        <p:spPr>
          <a:xfrm>
            <a:off x="1312325" y="1619250"/>
            <a:ext cx="10202400" cy="42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3300"/>
              <a:buChar char="●"/>
            </a:pPr>
            <a:r>
              <a:rPr lang="en-IE" sz="3300">
                <a:solidFill>
                  <a:srgbClr val="660000"/>
                </a:solidFill>
              </a:rPr>
              <a:t>Uniform suppliers -</a:t>
            </a:r>
            <a:endParaRPr sz="3300">
              <a:solidFill>
                <a:srgbClr val="660000"/>
              </a:solidFill>
            </a:endParaRPr>
          </a:p>
          <a:p>
            <a:pPr indent="-438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3300"/>
              <a:buChar char="●"/>
            </a:pPr>
            <a:r>
              <a:rPr lang="en-IE" sz="3300">
                <a:solidFill>
                  <a:srgbClr val="660000"/>
                </a:solidFill>
              </a:rPr>
              <a:t>Uniform and price list will be available in March</a:t>
            </a:r>
            <a:endParaRPr sz="3300">
              <a:solidFill>
                <a:srgbClr val="660000"/>
              </a:solidFill>
            </a:endParaRPr>
          </a:p>
          <a:p>
            <a:pPr indent="-438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3300"/>
              <a:buChar char="●"/>
            </a:pPr>
            <a:r>
              <a:rPr lang="en-IE" sz="3300">
                <a:solidFill>
                  <a:srgbClr val="660000"/>
                </a:solidFill>
              </a:rPr>
              <a:t>Information packs will be made available </a:t>
            </a:r>
            <a:r>
              <a:rPr lang="en-IE" sz="3300">
                <a:solidFill>
                  <a:srgbClr val="660000"/>
                </a:solidFill>
              </a:rPr>
              <a:t>via email</a:t>
            </a:r>
            <a:endParaRPr sz="3300">
              <a:solidFill>
                <a:srgbClr val="660000"/>
              </a:solidFill>
            </a:endParaRPr>
          </a:p>
          <a:p>
            <a:pPr indent="-438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3300"/>
              <a:buChar char="●"/>
            </a:pPr>
            <a:r>
              <a:rPr lang="en-IE" sz="3300">
                <a:solidFill>
                  <a:srgbClr val="660000"/>
                </a:solidFill>
              </a:rPr>
              <a:t>on Wednesday 3rd February </a:t>
            </a:r>
            <a:endParaRPr sz="3300">
              <a:solidFill>
                <a:srgbClr val="660000"/>
              </a:solidFill>
            </a:endParaRPr>
          </a:p>
          <a:p>
            <a:pPr indent="-438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3300"/>
              <a:buChar char="●"/>
            </a:pPr>
            <a:r>
              <a:rPr lang="en-IE" sz="3300">
                <a:solidFill>
                  <a:srgbClr val="660000"/>
                </a:solidFill>
              </a:rPr>
              <a:t>Reminder - School App &amp; Vsware</a:t>
            </a:r>
            <a:endParaRPr sz="3300">
              <a:solidFill>
                <a:srgbClr val="66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gb58eac0eba_0_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8838" y="1503425"/>
            <a:ext cx="5648325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b58eac0eba_0_333"/>
          <p:cNvSpPr txBox="1"/>
          <p:nvPr/>
        </p:nvSpPr>
        <p:spPr>
          <a:xfrm>
            <a:off x="910175" y="455075"/>
            <a:ext cx="10497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500">
                <a:solidFill>
                  <a:srgbClr val="660000"/>
                </a:solidFill>
              </a:rPr>
              <a:t>Miscellaneous items: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b58eac0eba_0_243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247650" y="-90750"/>
            <a:ext cx="114870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b58eac0eba_0_243"/>
          <p:cNvSpPr txBox="1"/>
          <p:nvPr/>
        </p:nvSpPr>
        <p:spPr>
          <a:xfrm>
            <a:off x="1219225" y="707127"/>
            <a:ext cx="8678100" cy="11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IE" sz="6000">
                <a:solidFill>
                  <a:srgbClr val="C00000"/>
                </a:solidFill>
              </a:rPr>
              <a:t>Resources and Contacts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b58eac0eba_0_243"/>
          <p:cNvSpPr txBox="1"/>
          <p:nvPr/>
        </p:nvSpPr>
        <p:spPr>
          <a:xfrm>
            <a:off x="1085850" y="2109975"/>
            <a:ext cx="10648800" cy="3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200"/>
              <a:buChar char="●"/>
            </a:pPr>
            <a:r>
              <a:rPr lang="en-IE" sz="2200">
                <a:solidFill>
                  <a:srgbClr val="660000"/>
                </a:solidFill>
              </a:rPr>
              <a:t>I</a:t>
            </a:r>
            <a:r>
              <a:rPr lang="en-IE" sz="2500">
                <a:solidFill>
                  <a:srgbClr val="660000"/>
                </a:solidFill>
              </a:rPr>
              <a:t>nformation packs will be made available on Wednesday 3rd February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info@loretothegreen.ie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www.loretothegreen.ie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Step Up to Secondary School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Gov.ie Back to School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1c94413d5_0_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64" name="Google Shape;364;g91c94413d5_0_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00" y="0"/>
            <a:ext cx="11049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91c94413d5_0_14"/>
          <p:cNvSpPr txBox="1"/>
          <p:nvPr/>
        </p:nvSpPr>
        <p:spPr>
          <a:xfrm>
            <a:off x="4927600" y="5174076"/>
            <a:ext cx="6705600" cy="16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0" lang="en-IE" sz="8000" u="none" cap="none" strike="noStrike">
                <a:solidFill>
                  <a:srgbClr val="FFF2CC"/>
                </a:solidFill>
                <a:latin typeface="Times"/>
                <a:ea typeface="Times"/>
                <a:cs typeface="Times"/>
                <a:sym typeface="Times"/>
              </a:rPr>
              <a:t>Thank you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9e07ecb269_1_10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9e07ecb269_1_10"/>
          <p:cNvSpPr txBox="1"/>
          <p:nvPr/>
        </p:nvSpPr>
        <p:spPr>
          <a:xfrm>
            <a:off x="1825125" y="1209825"/>
            <a:ext cx="8020200" cy="4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Principal’s Welcome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IE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 Jackie Dempsey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ba9a1163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475" y="1524497"/>
            <a:ext cx="8087975" cy="3809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92502d1c53_0_6"/>
          <p:cNvPicPr preferRelativeResize="0"/>
          <p:nvPr/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641753" y="70800"/>
            <a:ext cx="10978948" cy="6787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sp>
        <p:nvSpPr>
          <p:cNvPr id="124" name="Google Shape;124;g92502d1c53_0_6"/>
          <p:cNvSpPr txBox="1"/>
          <p:nvPr/>
        </p:nvSpPr>
        <p:spPr>
          <a:xfrm>
            <a:off x="1146050" y="841250"/>
            <a:ext cx="9424500" cy="45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g92502d1c53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17" y="0"/>
            <a:ext cx="1216696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9e07ecb269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1163799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92502d1c53_0_31"/>
          <p:cNvPicPr preferRelativeResize="0"/>
          <p:nvPr>
            <p:ph idx="1" type="body"/>
          </p:nvPr>
        </p:nvPicPr>
        <p:blipFill rotWithShape="1">
          <a:blip r:embed="rId3">
            <a:alphaModFix amt="5000"/>
          </a:blip>
          <a:srcRect b="0" l="0" r="0" t="0"/>
          <a:stretch/>
        </p:blipFill>
        <p:spPr>
          <a:xfrm>
            <a:off x="963296" y="-90757"/>
            <a:ext cx="9907800" cy="6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92502d1c53_0_31"/>
          <p:cNvSpPr txBox="1"/>
          <p:nvPr/>
        </p:nvSpPr>
        <p:spPr>
          <a:xfrm>
            <a:off x="1971150" y="1981600"/>
            <a:ext cx="8020200" cy="27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Loreto College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St. Stephen’s Green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IE" sz="35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School Ethos</a:t>
            </a:r>
            <a:endParaRPr b="0" i="0" sz="3500" u="none" cap="none" strike="noStrike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IE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 Des Fitzgerald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2020-08-20T15:48:26Z</dcterms:created>
  <dc:creator>Jane Kelly</dc:creator>
</cp:coreProperties>
</file>